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99"/>
  </p:notesMasterIdLst>
  <p:sldIdLst>
    <p:sldId id="320" r:id="rId2"/>
    <p:sldId id="321" r:id="rId3"/>
    <p:sldId id="323" r:id="rId4"/>
    <p:sldId id="359" r:id="rId5"/>
    <p:sldId id="360" r:id="rId6"/>
    <p:sldId id="361" r:id="rId7"/>
    <p:sldId id="362" r:id="rId8"/>
    <p:sldId id="363" r:id="rId9"/>
    <p:sldId id="364" r:id="rId10"/>
    <p:sldId id="365" r:id="rId11"/>
    <p:sldId id="366" r:id="rId12"/>
    <p:sldId id="367" r:id="rId13"/>
    <p:sldId id="368" r:id="rId14"/>
    <p:sldId id="369" r:id="rId15"/>
    <p:sldId id="370" r:id="rId16"/>
    <p:sldId id="372" r:id="rId17"/>
    <p:sldId id="373" r:id="rId18"/>
    <p:sldId id="374" r:id="rId19"/>
    <p:sldId id="375" r:id="rId20"/>
    <p:sldId id="358" r:id="rId21"/>
    <p:sldId id="333" r:id="rId22"/>
    <p:sldId id="324" r:id="rId23"/>
    <p:sldId id="325" r:id="rId24"/>
    <p:sldId id="326" r:id="rId25"/>
    <p:sldId id="327" r:id="rId26"/>
    <p:sldId id="328" r:id="rId27"/>
    <p:sldId id="329" r:id="rId28"/>
    <p:sldId id="330" r:id="rId29"/>
    <p:sldId id="331" r:id="rId30"/>
    <p:sldId id="332"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8" r:id="rId45"/>
    <p:sldId id="347" r:id="rId46"/>
    <p:sldId id="349" r:id="rId47"/>
    <p:sldId id="350" r:id="rId48"/>
    <p:sldId id="351" r:id="rId49"/>
    <p:sldId id="352" r:id="rId50"/>
    <p:sldId id="353" r:id="rId51"/>
    <p:sldId id="354" r:id="rId52"/>
    <p:sldId id="355" r:id="rId53"/>
    <p:sldId id="357" r:id="rId54"/>
    <p:sldId id="376" r:id="rId55"/>
    <p:sldId id="377" r:id="rId56"/>
    <p:sldId id="386" r:id="rId57"/>
    <p:sldId id="387" r:id="rId58"/>
    <p:sldId id="378" r:id="rId59"/>
    <p:sldId id="379" r:id="rId60"/>
    <p:sldId id="380" r:id="rId61"/>
    <p:sldId id="381" r:id="rId62"/>
    <p:sldId id="382" r:id="rId63"/>
    <p:sldId id="383" r:id="rId64"/>
    <p:sldId id="384" r:id="rId65"/>
    <p:sldId id="385" r:id="rId66"/>
    <p:sldId id="388" r:id="rId67"/>
    <p:sldId id="409" r:id="rId68"/>
    <p:sldId id="402" r:id="rId69"/>
    <p:sldId id="403" r:id="rId70"/>
    <p:sldId id="407" r:id="rId71"/>
    <p:sldId id="404" r:id="rId72"/>
    <p:sldId id="405" r:id="rId73"/>
    <p:sldId id="418" r:id="rId74"/>
    <p:sldId id="406" r:id="rId75"/>
    <p:sldId id="410" r:id="rId76"/>
    <p:sldId id="411" r:id="rId77"/>
    <p:sldId id="412" r:id="rId78"/>
    <p:sldId id="408" r:id="rId79"/>
    <p:sldId id="413" r:id="rId80"/>
    <p:sldId id="414" r:id="rId81"/>
    <p:sldId id="415" r:id="rId82"/>
    <p:sldId id="416" r:id="rId83"/>
    <p:sldId id="417" r:id="rId84"/>
    <p:sldId id="391" r:id="rId85"/>
    <p:sldId id="389" r:id="rId86"/>
    <p:sldId id="392" r:id="rId87"/>
    <p:sldId id="393" r:id="rId88"/>
    <p:sldId id="394" r:id="rId89"/>
    <p:sldId id="395" r:id="rId90"/>
    <p:sldId id="396" r:id="rId91"/>
    <p:sldId id="397" r:id="rId92"/>
    <p:sldId id="398" r:id="rId93"/>
    <p:sldId id="399" r:id="rId94"/>
    <p:sldId id="400" r:id="rId95"/>
    <p:sldId id="401" r:id="rId96"/>
    <p:sldId id="419" r:id="rId97"/>
    <p:sldId id="42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5" d="100"/>
          <a:sy n="95" d="100"/>
        </p:scale>
        <p:origin x="12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D0AC-195B-4232-861E-1CA029F62F44}" type="datetimeFigureOut">
              <a:rPr lang="en-US" smtClean="0"/>
              <a:t>29/08/2024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7934E-3678-4E00-AD9E-0C30C634AFD1}" type="slidenum">
              <a:rPr lang="en-US" smtClean="0"/>
              <a:t>‹#›</a:t>
            </a:fld>
            <a:endParaRPr lang="en-US"/>
          </a:p>
        </p:txBody>
      </p:sp>
    </p:spTree>
    <p:extLst>
      <p:ext uri="{BB962C8B-B14F-4D97-AF65-F5344CB8AC3E}">
        <p14:creationId xmlns:p14="http://schemas.microsoft.com/office/powerpoint/2010/main" val="3319561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A3FC34F1-BDCF-3101-90C6-5B7F7A840F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54131E2F-1F61-ED9D-6F33-317A7818FF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8" name="Slide Number Placeholder 3">
            <a:extLst>
              <a:ext uri="{FF2B5EF4-FFF2-40B4-BE49-F238E27FC236}">
                <a16:creationId xmlns:a16="http://schemas.microsoft.com/office/drawing/2014/main" id="{D1BD3671-F1E8-34BB-59F6-7C00023DD3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D5F10EA-FA70-4078-BEEA-91A339C6B52C}" type="slidenum">
              <a:rPr lang="en-US" altLang="en-US" sz="1200" smtClean="0"/>
              <a:pPr/>
              <a:t>1</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E0EECEA7-33F4-327F-B562-6B0DA3C1B0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1EAA2583-29A8-45B2-5502-963789EE38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a:extLst>
              <a:ext uri="{FF2B5EF4-FFF2-40B4-BE49-F238E27FC236}">
                <a16:creationId xmlns:a16="http://schemas.microsoft.com/office/drawing/2014/main" id="{0C51494D-F7F7-CE5C-56F0-565D6DF10C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434EF62-512E-4AE7-A6BA-83A74733B816}" type="slidenum">
              <a:rPr lang="en-US" altLang="en-US" sz="1200" smtClean="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BF5ACE70-BE49-B62F-E3B0-A64C643528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4626EA2C-CB92-2701-51DE-588356DEFE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Slide Number Placeholder 3">
            <a:extLst>
              <a:ext uri="{FF2B5EF4-FFF2-40B4-BE49-F238E27FC236}">
                <a16:creationId xmlns:a16="http://schemas.microsoft.com/office/drawing/2014/main" id="{D75F7AB8-BEFD-D73A-D62A-9E2A3777D5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4BD5B80-0717-4915-93E3-78BE9A0ABA69}" type="slidenum">
              <a:rPr lang="en-US" altLang="en-US" sz="1200" smtClean="0"/>
              <a:pPr/>
              <a:t>11</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20DB1E7E-365D-9AF3-09DE-7F3B3CDF26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D5DF1B5B-00E7-A033-B86C-401A9568E0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1C78FB5D-D476-539C-0D81-2C6F5D78B4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C109ACB-4B92-495E-BA81-974F3FCD51E9}" type="slidenum">
              <a:rPr lang="en-US" altLang="en-US" sz="1200" smtClean="0"/>
              <a:pPr/>
              <a:t>12</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2C0EAF27-6629-2CB9-37CA-307A643A8A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F7E03618-E227-F97F-4C58-9F6B776B82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a:extLst>
              <a:ext uri="{FF2B5EF4-FFF2-40B4-BE49-F238E27FC236}">
                <a16:creationId xmlns:a16="http://schemas.microsoft.com/office/drawing/2014/main" id="{A73AF31C-1D3F-A548-4A98-8C4B0570FB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7296071-E7A8-4146-B20A-8E5830480A92}" type="slidenum">
              <a:rPr lang="en-US" altLang="en-US" sz="1200" smtClean="0"/>
              <a:pPr/>
              <a:t>13</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F238F53F-F511-14EA-40F3-89CCC9E027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3E4ACE7E-89EE-A37A-7A9D-29D2D02473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2772" name="Slide Number Placeholder 3">
            <a:extLst>
              <a:ext uri="{FF2B5EF4-FFF2-40B4-BE49-F238E27FC236}">
                <a16:creationId xmlns:a16="http://schemas.microsoft.com/office/drawing/2014/main" id="{75ED460A-ADAC-CFA5-AB96-F13AD7F563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1AF8C3D-5B98-4330-ACCB-91978587C617}" type="slidenum">
              <a:rPr lang="en-US" altLang="en-US" sz="1200" smtClean="0"/>
              <a:pPr/>
              <a:t>14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B80D9D8A-019D-38FD-566B-0DF5C5ECFD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EC74F123-3ED9-3358-81FD-FF3F05032F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a:extLst>
              <a:ext uri="{FF2B5EF4-FFF2-40B4-BE49-F238E27FC236}">
                <a16:creationId xmlns:a16="http://schemas.microsoft.com/office/drawing/2014/main" id="{4C520102-AF3A-8F10-A148-7785818DFE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6671B9D-C872-4810-8CA7-DEF1D3417C3F}" type="slidenum">
              <a:rPr lang="en-US" altLang="en-US" sz="1200" smtClean="0"/>
              <a:pP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F03BE08-7E7E-8017-5573-1FAB635444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5425F518-8CC9-A97D-79D4-3BCAE8889E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868" name="Slide Number Placeholder 3">
            <a:extLst>
              <a:ext uri="{FF2B5EF4-FFF2-40B4-BE49-F238E27FC236}">
                <a16:creationId xmlns:a16="http://schemas.microsoft.com/office/drawing/2014/main" id="{03DC2EC8-BABA-6E3A-8F4F-959F36072F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5D9F214-AAE3-430A-B3A3-50E67A332906}" type="slidenum">
              <a:rPr lang="en-US" altLang="en-US" sz="1200" smtClean="0"/>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7DBE0A5C-6795-2219-E4DB-B41161699E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EE1A843F-B3B9-5606-B18A-B3271C5D1C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a:extLst>
              <a:ext uri="{FF2B5EF4-FFF2-40B4-BE49-F238E27FC236}">
                <a16:creationId xmlns:a16="http://schemas.microsoft.com/office/drawing/2014/main" id="{D673306C-EDDF-6814-A6DD-9F8DCCE0DF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C10B09D-4514-4CD6-BBBB-61A3E17CE807}" type="slidenum">
              <a:rPr lang="en-US" altLang="en-US" sz="1200" smtClean="0"/>
              <a:pP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364EF0E4-945D-BB09-ED05-9D523B77E8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CAC2E660-D87B-8AB4-00A5-18F0176749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4" name="Slide Number Placeholder 3">
            <a:extLst>
              <a:ext uri="{FF2B5EF4-FFF2-40B4-BE49-F238E27FC236}">
                <a16:creationId xmlns:a16="http://schemas.microsoft.com/office/drawing/2014/main" id="{3E54E44D-2DF6-6B14-85E7-4ED2E48028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74D5C41-0C28-4103-92DE-7A4DF4B786EF}" type="slidenum">
              <a:rPr lang="en-US" altLang="en-US" sz="1200" smtClean="0"/>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A3BE123-229F-B768-49B5-BDE555D559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B82D16F7-64B9-29E2-01D5-AB601EB081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012" name="Slide Number Placeholder 3">
            <a:extLst>
              <a:ext uri="{FF2B5EF4-FFF2-40B4-BE49-F238E27FC236}">
                <a16:creationId xmlns:a16="http://schemas.microsoft.com/office/drawing/2014/main" id="{E4DB3E2C-B7DE-70D5-1CEC-D218950C3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C4DBB05-C952-4F5E-B0B2-E6303518E52B}" type="slidenum">
              <a:rPr lang="en-US" altLang="en-US" sz="1200" smtClean="0"/>
              <a:pPr/>
              <a:t>19</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C9FB28BD-CD07-7ABD-F081-CB3698D55A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EFA29469-4C20-C2AC-DF1F-34F970C6BF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7D2F6707-635A-E996-E289-22685A47F2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2E82F40-1D18-4AA4-BB07-B7E6FFC667FB}" type="slidenum">
              <a:rPr lang="en-US" altLang="en-US" sz="1200" smtClean="0"/>
              <a:pPr/>
              <a:t>2</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C0CE233-6CF4-04F6-A18B-DECDBD3D5A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FC5C13BA-03B1-BC71-6168-F83FE0E950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060" name="Slide Number Placeholder 3">
            <a:extLst>
              <a:ext uri="{FF2B5EF4-FFF2-40B4-BE49-F238E27FC236}">
                <a16:creationId xmlns:a16="http://schemas.microsoft.com/office/drawing/2014/main" id="{D81F2EEE-D616-C3F0-4DE0-0520B5F857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ED4DD0F-F997-4EBD-988F-F89572D9A90F}" type="slidenum">
              <a:rPr lang="en-US" altLang="en-US" sz="1200" smtClean="0"/>
              <a:pPr/>
              <a:t>20</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910F8B7C-CAC1-F62E-754C-16E88886A9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9D81F473-1E8E-DC27-0EA3-598ADAB93B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108" name="Slide Number Placeholder 3">
            <a:extLst>
              <a:ext uri="{FF2B5EF4-FFF2-40B4-BE49-F238E27FC236}">
                <a16:creationId xmlns:a16="http://schemas.microsoft.com/office/drawing/2014/main" id="{47029418-3CC3-5D44-56E3-32E7A5F6BA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63A85F4-8F94-4FCC-B81A-810667B1DC70}" type="slidenum">
              <a:rPr lang="en-US" altLang="en-US" sz="1200" smtClean="0"/>
              <a:pPr/>
              <a:t>21</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5B550CA5-2443-D3BF-6839-B4ECA16D8A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FC15D7FD-C571-E395-94F2-4B6CCC367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156" name="Slide Number Placeholder 3">
            <a:extLst>
              <a:ext uri="{FF2B5EF4-FFF2-40B4-BE49-F238E27FC236}">
                <a16:creationId xmlns:a16="http://schemas.microsoft.com/office/drawing/2014/main" id="{141FB347-C72A-7CFE-F68B-FA3079537A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313A290-8220-4129-84C8-6BF10BD1EDEE}" type="slidenum">
              <a:rPr lang="en-US" altLang="en-US" sz="1200" smtClean="0"/>
              <a:pPr/>
              <a:t>22</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D99697A7-90C6-5E9E-38FF-EFFD7163F0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BB243FC9-536E-B039-A870-36DF148B5D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1204" name="Slide Number Placeholder 3">
            <a:extLst>
              <a:ext uri="{FF2B5EF4-FFF2-40B4-BE49-F238E27FC236}">
                <a16:creationId xmlns:a16="http://schemas.microsoft.com/office/drawing/2014/main" id="{A1417F43-6A29-A3A8-DB4E-36FE9239EB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702D4C0-BE52-44C7-B844-65EB32BD541C}" type="slidenum">
              <a:rPr lang="en-US" altLang="en-US" sz="1200" smtClean="0"/>
              <a:pPr/>
              <a:t>23</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0A760A06-6C29-0E20-421D-942D12DB45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457AE683-67CB-B490-DA3E-55C0F6BE40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252" name="Slide Number Placeholder 3">
            <a:extLst>
              <a:ext uri="{FF2B5EF4-FFF2-40B4-BE49-F238E27FC236}">
                <a16:creationId xmlns:a16="http://schemas.microsoft.com/office/drawing/2014/main" id="{7C201022-8EAC-5359-3C64-EB5EC7B4E3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B302062-E51A-497E-851B-43A557C772E7}" type="slidenum">
              <a:rPr lang="en-US" altLang="en-US" sz="1200" smtClean="0"/>
              <a:pPr/>
              <a:t>24</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52772B7C-CB77-4342-99E2-8D533A1C51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FBC92703-183F-9CF5-598C-B57D1487CB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5300" name="Slide Number Placeholder 3">
            <a:extLst>
              <a:ext uri="{FF2B5EF4-FFF2-40B4-BE49-F238E27FC236}">
                <a16:creationId xmlns:a16="http://schemas.microsoft.com/office/drawing/2014/main" id="{A9DE879F-64A9-5457-85A9-65E6053795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9C26785-568B-4797-B449-74D7D79D568A}" type="slidenum">
              <a:rPr lang="en-US" altLang="en-US" sz="1200" smtClean="0"/>
              <a:pPr/>
              <a:t>25</a:t>
            </a:fld>
            <a:endParaRPr lang="en-US"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889903B3-18FE-F334-32F5-0D8B07AE78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1F3688FA-02BD-F3DE-3573-E1B41217BE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348" name="Slide Number Placeholder 3">
            <a:extLst>
              <a:ext uri="{FF2B5EF4-FFF2-40B4-BE49-F238E27FC236}">
                <a16:creationId xmlns:a16="http://schemas.microsoft.com/office/drawing/2014/main" id="{1921E4A1-D1E4-AF67-55C9-EEF446E577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6976EDB-D9B3-405C-ADAC-191C68347702}" type="slidenum">
              <a:rPr lang="en-US" altLang="en-US" sz="1200" smtClean="0"/>
              <a:pPr/>
              <a:t>26</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512EF5C5-5241-4D07-D2FA-C158402B01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FA4BB3AC-65DD-099D-4528-CA26A81555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396" name="Slide Number Placeholder 3">
            <a:extLst>
              <a:ext uri="{FF2B5EF4-FFF2-40B4-BE49-F238E27FC236}">
                <a16:creationId xmlns:a16="http://schemas.microsoft.com/office/drawing/2014/main" id="{285E03AB-37D6-5ABE-8E4A-AAD22AE950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D47FAD7-86D9-464F-8FD7-47D748000022}" type="slidenum">
              <a:rPr lang="en-US" altLang="en-US" sz="1200" smtClean="0"/>
              <a:pPr/>
              <a:t>27</a:t>
            </a:fld>
            <a:endParaRPr lang="en-US"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C14AB42C-D53A-544F-309D-51E72586ED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3A669C0C-FD29-B432-C5D2-0D98021270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44" name="Slide Number Placeholder 3">
            <a:extLst>
              <a:ext uri="{FF2B5EF4-FFF2-40B4-BE49-F238E27FC236}">
                <a16:creationId xmlns:a16="http://schemas.microsoft.com/office/drawing/2014/main" id="{E9BF6ED4-6A3D-C11A-5887-D61ADE8314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965417C-D573-4853-A910-78027FB7CB71}" type="slidenum">
              <a:rPr lang="en-US" altLang="en-US" sz="1200" smtClean="0"/>
              <a:pPr/>
              <a:t>28</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F3C70ED0-BCA8-FDF2-001C-FDC5072DA0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17A2B941-50D1-C06F-E277-A7882B181B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6B4C4D86-0522-D44C-EFCB-93EFEFE84C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DC25D06-21A5-4ED5-9EE5-40F0C01AE781}" type="slidenum">
              <a:rPr lang="en-US" altLang="en-US" sz="1200" smtClean="0"/>
              <a:pPr/>
              <a:t>29</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05516A25-1317-C259-A822-E55C4A2A76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E1E3CDFA-8095-3CF2-BEC8-2B6822A964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4" name="Slide Number Placeholder 3">
            <a:extLst>
              <a:ext uri="{FF2B5EF4-FFF2-40B4-BE49-F238E27FC236}">
                <a16:creationId xmlns:a16="http://schemas.microsoft.com/office/drawing/2014/main" id="{F8B28EB2-A170-9D72-FD56-B1BD4FB65E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6336153-519F-447A-A720-B8A87D5989EC}" type="slidenum">
              <a:rPr lang="en-US" altLang="en-US" sz="1200" smtClean="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39CD1114-03D8-AA9C-24D6-444EE6C1FD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F6CC5CFF-9FEC-3466-629A-6CB98FFA4C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540" name="Slide Number Placeholder 3">
            <a:extLst>
              <a:ext uri="{FF2B5EF4-FFF2-40B4-BE49-F238E27FC236}">
                <a16:creationId xmlns:a16="http://schemas.microsoft.com/office/drawing/2014/main" id="{A656F00D-4422-F0B5-9105-D42CE660C8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97B46EC-E1D6-416C-922C-285CF9CE35BE}" type="slidenum">
              <a:rPr lang="en-US" altLang="en-US" sz="1200" smtClean="0"/>
              <a:pPr/>
              <a:t>30</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1850E6B7-A8C8-BE36-B907-6018A2A5B6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50BC96DF-EC85-2BE9-2FA7-4C8E4875C8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7588" name="Slide Number Placeholder 3">
            <a:extLst>
              <a:ext uri="{FF2B5EF4-FFF2-40B4-BE49-F238E27FC236}">
                <a16:creationId xmlns:a16="http://schemas.microsoft.com/office/drawing/2014/main" id="{8886A5E4-4FFB-7B25-7BEA-2830349838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F02EFC8-B807-4966-A6BF-DB8DD0A26792}" type="slidenum">
              <a:rPr lang="en-US" altLang="en-US" sz="1200" smtClean="0"/>
              <a:pPr/>
              <a:t>31</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3622DDBC-1D5B-7863-D282-A34D637907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DCEFC83A-8966-C083-0FFE-8AFE29F457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636" name="Slide Number Placeholder 3">
            <a:extLst>
              <a:ext uri="{FF2B5EF4-FFF2-40B4-BE49-F238E27FC236}">
                <a16:creationId xmlns:a16="http://schemas.microsoft.com/office/drawing/2014/main" id="{964CBCE8-1FCE-DE2F-FF17-3B5E7900B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DB91862-6889-42C2-9725-859E1C4FE1B5}" type="slidenum">
              <a:rPr lang="en-US" altLang="en-US" sz="1200" smtClean="0"/>
              <a:pPr/>
              <a:t>32</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9327D8D6-0B0C-1CF9-F833-B408D0648A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567B55BD-0B4D-90D7-2BAE-5973B08245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a:extLst>
              <a:ext uri="{FF2B5EF4-FFF2-40B4-BE49-F238E27FC236}">
                <a16:creationId xmlns:a16="http://schemas.microsoft.com/office/drawing/2014/main" id="{CF0CE052-7004-A9F8-55C4-8DF311C291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27EF1C8-169C-475E-A2F5-C63405457CBB}" type="slidenum">
              <a:rPr lang="en-US" altLang="en-US" sz="1200" smtClean="0"/>
              <a:pPr/>
              <a:t>33</a:t>
            </a:fld>
            <a:endParaRPr lang="en-US"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A0ABE108-E398-7402-D1B1-91734F6C30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029340E3-1317-AF7F-D001-E9B9F93685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732" name="Slide Number Placeholder 3">
            <a:extLst>
              <a:ext uri="{FF2B5EF4-FFF2-40B4-BE49-F238E27FC236}">
                <a16:creationId xmlns:a16="http://schemas.microsoft.com/office/drawing/2014/main" id="{F638A4D4-0D83-5E83-0410-76D65F3468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1B12263-49EB-4D7B-B221-5344A6F27C1C}" type="slidenum">
              <a:rPr lang="en-US" altLang="en-US" sz="1200" smtClean="0"/>
              <a:pPr/>
              <a:t>34</a:t>
            </a:fld>
            <a:endParaRPr lang="en-US"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3B70E438-538A-A79D-F747-F0998878000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8DA6DE77-3696-62C1-75AC-67222406D3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780" name="Slide Number Placeholder 3">
            <a:extLst>
              <a:ext uri="{FF2B5EF4-FFF2-40B4-BE49-F238E27FC236}">
                <a16:creationId xmlns:a16="http://schemas.microsoft.com/office/drawing/2014/main" id="{E292BA86-A9A3-F7A0-A30C-E2086A0A6A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A7A3A3-F1F0-43A0-BC02-0AA19AC02B2E}" type="slidenum">
              <a:rPr lang="en-US" altLang="en-US" sz="1200" smtClean="0"/>
              <a:pPr/>
              <a:t>35</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37C3973F-4AF4-CC4A-E678-5D01F7D70F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E7D2A11A-2DED-0F23-3DB7-FEF8BEAF9F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828" name="Slide Number Placeholder 3">
            <a:extLst>
              <a:ext uri="{FF2B5EF4-FFF2-40B4-BE49-F238E27FC236}">
                <a16:creationId xmlns:a16="http://schemas.microsoft.com/office/drawing/2014/main" id="{EF3D94B9-25AC-4E9D-8839-8930E4EBA1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5692842-FA2A-4AED-83DC-EC2C5EEB9D02}" type="slidenum">
              <a:rPr lang="en-US" altLang="en-US" sz="1200" smtClean="0"/>
              <a:pPr/>
              <a:t>36</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45308278-3444-DA72-BEA9-5390E42ADF7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CA34C919-E35B-9A98-E868-7186EA444C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876" name="Slide Number Placeholder 3">
            <a:extLst>
              <a:ext uri="{FF2B5EF4-FFF2-40B4-BE49-F238E27FC236}">
                <a16:creationId xmlns:a16="http://schemas.microsoft.com/office/drawing/2014/main" id="{BC7F72B2-71B0-C381-C480-9EF4558CDDA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BBF6078-CD2D-42EE-9C31-0CE5B119DF0F}" type="slidenum">
              <a:rPr lang="en-US" altLang="en-US" sz="1200" smtClean="0"/>
              <a:pPr/>
              <a:t>37</a:t>
            </a:fld>
            <a:endParaRPr lang="en-US"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159D5ABE-389F-1F20-43BF-C9E30549C4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3932696C-8B47-11B9-A122-CC32550ECC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24" name="Slide Number Placeholder 3">
            <a:extLst>
              <a:ext uri="{FF2B5EF4-FFF2-40B4-BE49-F238E27FC236}">
                <a16:creationId xmlns:a16="http://schemas.microsoft.com/office/drawing/2014/main" id="{0926592F-3A22-102B-6339-B8753381B1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BFE74E5-AED0-4D69-982C-43D0B3385C5F}" type="slidenum">
              <a:rPr lang="en-US" altLang="en-US" sz="1200" smtClean="0"/>
              <a:pPr/>
              <a:t>38</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BAF588C6-D383-CFBC-F2C0-8ADEA3A1FC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61BC9F5B-1AE4-113A-26F7-C2AD357E73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972" name="Slide Number Placeholder 3">
            <a:extLst>
              <a:ext uri="{FF2B5EF4-FFF2-40B4-BE49-F238E27FC236}">
                <a16:creationId xmlns:a16="http://schemas.microsoft.com/office/drawing/2014/main" id="{C5970879-B9F8-24F1-72F2-7EB6A47197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F3AF0F0-F7BE-4F81-9591-14AE43CDACB9}" type="slidenum">
              <a:rPr lang="en-US" altLang="en-US" sz="1200" smtClean="0"/>
              <a:pPr/>
              <a:t>39</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B548BE95-80B5-6018-F80A-8CD418F1AB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591E69F0-A5E3-D943-5488-0248BF7D64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a:extLst>
              <a:ext uri="{FF2B5EF4-FFF2-40B4-BE49-F238E27FC236}">
                <a16:creationId xmlns:a16="http://schemas.microsoft.com/office/drawing/2014/main" id="{0742EBB0-0BD8-D6A9-7D4D-496A49309E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7188C2B-6153-4734-AC60-7EC3A44E5EA1}" type="slidenum">
              <a:rPr lang="en-US" altLang="en-US" sz="1200" smtClean="0"/>
              <a:pPr/>
              <a:t>4</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B794366F-4180-70DA-0F03-1F4AF1EFCC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AC0AE6F5-B3A9-A357-110D-616525878C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6020" name="Slide Number Placeholder 3">
            <a:extLst>
              <a:ext uri="{FF2B5EF4-FFF2-40B4-BE49-F238E27FC236}">
                <a16:creationId xmlns:a16="http://schemas.microsoft.com/office/drawing/2014/main" id="{9BA30395-1ED2-5858-8D68-0F2B6D93F7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3A67B3D-AEBF-4DED-B179-27F19701F821}" type="slidenum">
              <a:rPr lang="en-US" altLang="en-US" sz="1200" smtClean="0"/>
              <a:pPr/>
              <a:t>40</a:t>
            </a:fld>
            <a:endParaRPr lang="en-US"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6DE44F95-5068-1367-0D1D-C760A1DA86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207AE6E0-B70C-766A-E94B-7778EF5472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8068" name="Slide Number Placeholder 3">
            <a:extLst>
              <a:ext uri="{FF2B5EF4-FFF2-40B4-BE49-F238E27FC236}">
                <a16:creationId xmlns:a16="http://schemas.microsoft.com/office/drawing/2014/main" id="{359C8A4B-747D-E256-14C4-A01BBF86E8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DACBEF6-89F1-4554-BF95-9A795396CA22}" type="slidenum">
              <a:rPr lang="en-US" altLang="en-US" sz="1200" smtClean="0"/>
              <a:pPr/>
              <a:t>41</a:t>
            </a:fld>
            <a:endParaRPr lang="en-US"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0CD538C5-74DB-CA15-5F3B-BCA546415A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id="{15354C5F-09D9-97BF-2318-E88360BC70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0116" name="Slide Number Placeholder 3">
            <a:extLst>
              <a:ext uri="{FF2B5EF4-FFF2-40B4-BE49-F238E27FC236}">
                <a16:creationId xmlns:a16="http://schemas.microsoft.com/office/drawing/2014/main" id="{65AB97BE-A928-69F5-7EBA-3557F60AA7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0F5B411-C8D7-4629-AA49-45B1E39DCAC0}" type="slidenum">
              <a:rPr lang="en-US" altLang="en-US" sz="1200" smtClean="0"/>
              <a:pPr/>
              <a:t>42</a:t>
            </a:fld>
            <a:endParaRPr lang="en-US"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CB24F502-F14F-FE95-D8CF-FBFC6DDF22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06602516-2657-D943-4C86-43444917F1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2164" name="Slide Number Placeholder 3">
            <a:extLst>
              <a:ext uri="{FF2B5EF4-FFF2-40B4-BE49-F238E27FC236}">
                <a16:creationId xmlns:a16="http://schemas.microsoft.com/office/drawing/2014/main" id="{CACFCECE-518D-DECE-519D-584FA958E2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593E49E-8F99-49D9-AE33-F10D90DA0557}" type="slidenum">
              <a:rPr lang="en-US" altLang="en-US" sz="1200" smtClean="0"/>
              <a:pPr/>
              <a:t>43</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EAAEF966-28B1-110F-F677-8D1906BE64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5DA4C02F-7D21-1186-FFA8-64D1BEC828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4212" name="Slide Number Placeholder 3">
            <a:extLst>
              <a:ext uri="{FF2B5EF4-FFF2-40B4-BE49-F238E27FC236}">
                <a16:creationId xmlns:a16="http://schemas.microsoft.com/office/drawing/2014/main" id="{C1A04BDE-D2E9-C1BD-582E-0DA5CFB625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1A4EF40-11FF-456E-A204-5DC432427FA6}" type="slidenum">
              <a:rPr lang="en-US" altLang="en-US" sz="1200" smtClean="0"/>
              <a:pPr/>
              <a:t>44</a:t>
            </a:fld>
            <a:endParaRPr lang="en-US"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6DA23830-1F12-1896-8A9A-04005D941B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076B4C2A-32B3-6ECC-65A1-DD44CEA72C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6260" name="Slide Number Placeholder 3">
            <a:extLst>
              <a:ext uri="{FF2B5EF4-FFF2-40B4-BE49-F238E27FC236}">
                <a16:creationId xmlns:a16="http://schemas.microsoft.com/office/drawing/2014/main" id="{ED5AE0B0-2F00-E4CB-1207-D6D89A643E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F5BD01D-2A7B-471B-B721-DB2D65622478}" type="slidenum">
              <a:rPr lang="en-US" altLang="en-US" sz="1200" smtClean="0"/>
              <a:pPr/>
              <a:t>45</a:t>
            </a:fld>
            <a:endParaRPr lang="en-US"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4C4472E1-E173-36A7-A8B0-B1B37E2931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a:extLst>
              <a:ext uri="{FF2B5EF4-FFF2-40B4-BE49-F238E27FC236}">
                <a16:creationId xmlns:a16="http://schemas.microsoft.com/office/drawing/2014/main" id="{2F510D3F-A361-E4FC-BCA4-BE4DE65BB0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8308" name="Slide Number Placeholder 3">
            <a:extLst>
              <a:ext uri="{FF2B5EF4-FFF2-40B4-BE49-F238E27FC236}">
                <a16:creationId xmlns:a16="http://schemas.microsoft.com/office/drawing/2014/main" id="{613A4DF0-E546-E325-75F1-D06262CE7F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230FB12-39BC-43AB-8DD4-485FCC529C18}" type="slidenum">
              <a:rPr lang="en-US" altLang="en-US" sz="1200" smtClean="0"/>
              <a:pPr/>
              <a:t>46</a:t>
            </a:fld>
            <a:endParaRPr lang="en-US"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C0B8EED0-57B5-5C35-7A3A-A9E848A04B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4CA35E5A-1E84-AEFF-2AAA-3B3434D519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a:extLst>
              <a:ext uri="{FF2B5EF4-FFF2-40B4-BE49-F238E27FC236}">
                <a16:creationId xmlns:a16="http://schemas.microsoft.com/office/drawing/2014/main" id="{EA89F5A2-62D5-23F8-45D0-48DAF924F1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94B5077-2F4D-4EA8-A186-CB4EA10B1469}" type="slidenum">
              <a:rPr lang="en-US" altLang="en-US" sz="1200" smtClean="0"/>
              <a:pPr/>
              <a:t>47</a:t>
            </a:fld>
            <a:endParaRPr lang="en-US"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A087A977-2741-B508-AFA2-76CBFBA2DC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37FFC264-4A25-E39D-5FF8-120910F103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04" name="Slide Number Placeholder 3">
            <a:extLst>
              <a:ext uri="{FF2B5EF4-FFF2-40B4-BE49-F238E27FC236}">
                <a16:creationId xmlns:a16="http://schemas.microsoft.com/office/drawing/2014/main" id="{A97D3BA8-737F-290E-B908-D37D2FCFB5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86C4896-E98B-49EC-9891-4BBA4810A518}" type="slidenum">
              <a:rPr lang="en-US" altLang="en-US" sz="1200" smtClean="0"/>
              <a:pPr/>
              <a:t>48</a:t>
            </a:fld>
            <a:endParaRPr lang="en-US" alt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89ECA267-BD4B-9087-C7E3-F61330B73C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a:extLst>
              <a:ext uri="{FF2B5EF4-FFF2-40B4-BE49-F238E27FC236}">
                <a16:creationId xmlns:a16="http://schemas.microsoft.com/office/drawing/2014/main" id="{0515DDCF-144C-F279-DC84-D53F2C450F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4452" name="Slide Number Placeholder 3">
            <a:extLst>
              <a:ext uri="{FF2B5EF4-FFF2-40B4-BE49-F238E27FC236}">
                <a16:creationId xmlns:a16="http://schemas.microsoft.com/office/drawing/2014/main" id="{A0747751-F108-A2EF-57E5-7CB5B6DD4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A59A7AD-8748-4D56-911E-99D96CC69B64}" type="slidenum">
              <a:rPr lang="en-US" altLang="en-US" sz="1200" smtClean="0"/>
              <a:pPr/>
              <a:t>49</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31DDC857-5746-BA3F-5A25-B61574D558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EED05EE1-2CCD-B0E2-C30F-E14E96148D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40" name="Slide Number Placeholder 3">
            <a:extLst>
              <a:ext uri="{FF2B5EF4-FFF2-40B4-BE49-F238E27FC236}">
                <a16:creationId xmlns:a16="http://schemas.microsoft.com/office/drawing/2014/main" id="{F292C474-A067-2826-EAEE-340E3F5925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9C21D98-639B-4583-B2EC-BA900CE36D95}" type="slidenum">
              <a:rPr lang="en-US" altLang="en-US" sz="1200" smtClean="0"/>
              <a:pPr/>
              <a:t>5</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DC1A8D9D-F61E-DE32-FDD2-F5C72721A5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a:extLst>
              <a:ext uri="{FF2B5EF4-FFF2-40B4-BE49-F238E27FC236}">
                <a16:creationId xmlns:a16="http://schemas.microsoft.com/office/drawing/2014/main" id="{7A8B71C7-E046-036E-39C4-777657817C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6500" name="Slide Number Placeholder 3">
            <a:extLst>
              <a:ext uri="{FF2B5EF4-FFF2-40B4-BE49-F238E27FC236}">
                <a16:creationId xmlns:a16="http://schemas.microsoft.com/office/drawing/2014/main" id="{083C1B6B-A3D2-A8A1-94AB-C935C9C09D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9B0F274-A355-43C2-8755-8858BB98AA91}" type="slidenum">
              <a:rPr lang="en-US" altLang="en-US" sz="1200" smtClean="0"/>
              <a:pPr/>
              <a:t>50</a:t>
            </a:fld>
            <a:endParaRPr lang="en-US"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0C25D49B-EFF2-11F3-5E8B-706BAB28F2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a:extLst>
              <a:ext uri="{FF2B5EF4-FFF2-40B4-BE49-F238E27FC236}">
                <a16:creationId xmlns:a16="http://schemas.microsoft.com/office/drawing/2014/main" id="{C2E32760-B590-5787-358C-8FFBFF8CB6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8548" name="Slide Number Placeholder 3">
            <a:extLst>
              <a:ext uri="{FF2B5EF4-FFF2-40B4-BE49-F238E27FC236}">
                <a16:creationId xmlns:a16="http://schemas.microsoft.com/office/drawing/2014/main" id="{9A4148B1-D89F-D774-FC34-DDA4EC4F25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331A8CB-7302-47FF-A1B5-8FEAD0464EF5}" type="slidenum">
              <a:rPr lang="en-US" altLang="en-US" sz="1200" smtClean="0"/>
              <a:pPr/>
              <a:t>51</a:t>
            </a:fld>
            <a:endParaRPr lang="en-US" alt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4FE809B8-1309-2EA7-181E-9D015AB611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79027B3C-27AE-332E-A782-F385B555BC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0596" name="Slide Number Placeholder 3">
            <a:extLst>
              <a:ext uri="{FF2B5EF4-FFF2-40B4-BE49-F238E27FC236}">
                <a16:creationId xmlns:a16="http://schemas.microsoft.com/office/drawing/2014/main" id="{38D23F81-F691-36E4-29A0-383A6FEE79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38EEA4C-603C-4EE0-83CF-79ABD21C49DB}" type="slidenum">
              <a:rPr lang="en-US" altLang="en-US" sz="1200" smtClean="0"/>
              <a:pPr/>
              <a:t>52</a:t>
            </a:fld>
            <a:endParaRPr lang="en-US" altLang="en-US"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6D260C79-EF73-F5F0-9F84-06F99824E2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630E935F-24DE-7C84-7404-3B3E3BD660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4692" name="Slide Number Placeholder 3">
            <a:extLst>
              <a:ext uri="{FF2B5EF4-FFF2-40B4-BE49-F238E27FC236}">
                <a16:creationId xmlns:a16="http://schemas.microsoft.com/office/drawing/2014/main" id="{166FAEF9-76C6-188F-443D-DA8C24CD48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4504827-6743-44D6-9811-EC5E2FEE8DDE}" type="slidenum">
              <a:rPr lang="en-US" altLang="en-US" sz="1200" smtClean="0"/>
              <a:pPr/>
              <a:t>53</a:t>
            </a:fld>
            <a:endParaRPr lang="en-US" alt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91C9585E-0E87-C074-6EE2-0A69D25EC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8CD70DC3-AB1E-0BE1-CE2F-DC9B7A8F5B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6740" name="Slide Number Placeholder 3">
            <a:extLst>
              <a:ext uri="{FF2B5EF4-FFF2-40B4-BE49-F238E27FC236}">
                <a16:creationId xmlns:a16="http://schemas.microsoft.com/office/drawing/2014/main" id="{29376FAF-BE8C-A489-F04A-CA3033F2D0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4E906D5-F857-4EBC-AF54-E6BA96D9DD8F}" type="slidenum">
              <a:rPr lang="en-US" altLang="en-US" sz="1200" smtClean="0"/>
              <a:pPr/>
              <a:t>54</a:t>
            </a:fld>
            <a:endParaRPr lang="en-US"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3F7927EB-D9D4-9A44-5232-6A3DCA000E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a:extLst>
              <a:ext uri="{FF2B5EF4-FFF2-40B4-BE49-F238E27FC236}">
                <a16:creationId xmlns:a16="http://schemas.microsoft.com/office/drawing/2014/main" id="{E059741C-2608-94AA-812B-8F95B584BD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8788" name="Slide Number Placeholder 3">
            <a:extLst>
              <a:ext uri="{FF2B5EF4-FFF2-40B4-BE49-F238E27FC236}">
                <a16:creationId xmlns:a16="http://schemas.microsoft.com/office/drawing/2014/main" id="{44A069C8-1119-F16E-E761-E877F5E0E1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E4999C9-9D5E-4430-911F-A9BD9FB640FD}" type="slidenum">
              <a:rPr lang="en-US" altLang="en-US" sz="1200" smtClean="0"/>
              <a:pPr/>
              <a:t>55</a:t>
            </a:fld>
            <a:endParaRPr lang="en-US"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64612F6F-0729-5DD3-25B3-9103F3644D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a:extLst>
              <a:ext uri="{FF2B5EF4-FFF2-40B4-BE49-F238E27FC236}">
                <a16:creationId xmlns:a16="http://schemas.microsoft.com/office/drawing/2014/main" id="{E7367E42-9CB8-EE61-2FF2-0FE293E42F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0836" name="Slide Number Placeholder 3">
            <a:extLst>
              <a:ext uri="{FF2B5EF4-FFF2-40B4-BE49-F238E27FC236}">
                <a16:creationId xmlns:a16="http://schemas.microsoft.com/office/drawing/2014/main" id="{1C987322-66AC-7F5B-48A4-60B474D816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E8287C1-86BA-4CAD-AE59-4EC7E252CDAD}" type="slidenum">
              <a:rPr lang="en-US" altLang="en-US" sz="1200" smtClean="0"/>
              <a:pPr/>
              <a:t>56</a:t>
            </a:fld>
            <a:endParaRPr lang="en-US" alt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6E9185E7-9E8B-6A7E-ABE9-3B208AFD90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a:extLst>
              <a:ext uri="{FF2B5EF4-FFF2-40B4-BE49-F238E27FC236}">
                <a16:creationId xmlns:a16="http://schemas.microsoft.com/office/drawing/2014/main" id="{02F3092D-9DDC-D160-4712-4671177CC3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884" name="Slide Number Placeholder 3">
            <a:extLst>
              <a:ext uri="{FF2B5EF4-FFF2-40B4-BE49-F238E27FC236}">
                <a16:creationId xmlns:a16="http://schemas.microsoft.com/office/drawing/2014/main" id="{D9D61D33-F39A-6B42-63E3-89F83C8BF9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5871913-E67C-4FCA-BFD7-D3B905B210A3}" type="slidenum">
              <a:rPr lang="en-US" altLang="en-US" sz="1200" smtClean="0"/>
              <a:pPr/>
              <a:t>57</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7FDFC602-C58C-903F-8584-F96D55FE11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ECE189AC-C6A2-FE7C-5585-FFF399B9D6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4932" name="Slide Number Placeholder 3">
            <a:extLst>
              <a:ext uri="{FF2B5EF4-FFF2-40B4-BE49-F238E27FC236}">
                <a16:creationId xmlns:a16="http://schemas.microsoft.com/office/drawing/2014/main" id="{4D6BBEEA-D392-8AE6-8025-0C45A3FB52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AA1C9C-F098-4968-B687-C026B28BCBB8}" type="slidenum">
              <a:rPr lang="en-US" altLang="en-US" sz="1200" smtClean="0"/>
              <a:pPr/>
              <a:t>58</a:t>
            </a:fld>
            <a:endParaRPr lang="en-US"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82FA0B89-84EF-37A6-7698-B9F0618983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FEC15E61-124D-62D2-264D-BE8234208C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6980" name="Slide Number Placeholder 3">
            <a:extLst>
              <a:ext uri="{FF2B5EF4-FFF2-40B4-BE49-F238E27FC236}">
                <a16:creationId xmlns:a16="http://schemas.microsoft.com/office/drawing/2014/main" id="{8DEB52AD-9419-AE28-97D2-EC0F70B305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A76E835-56D0-4774-9820-678EF2B500C9}" type="slidenum">
              <a:rPr lang="en-US" altLang="en-US" sz="1200" smtClean="0"/>
              <a:pPr/>
              <a:t>59</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92925541-997E-4534-1350-EDB85CDF29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A9A77A89-E259-07BB-4264-4E72C3C0A0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8" name="Slide Number Placeholder 3">
            <a:extLst>
              <a:ext uri="{FF2B5EF4-FFF2-40B4-BE49-F238E27FC236}">
                <a16:creationId xmlns:a16="http://schemas.microsoft.com/office/drawing/2014/main" id="{5D615569-8291-00C6-F95A-583B87D3B4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9E8F5F0-B7EF-4CE7-AD99-FA8EA55F11C1}" type="slidenum">
              <a:rPr lang="en-US" altLang="en-US" sz="1200" smtClean="0"/>
              <a:pPr/>
              <a:t>6</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CCE92CEC-489C-D473-5D72-69462A18ED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F7B8B824-A8A5-7961-1763-D0638C9B7E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9028" name="Slide Number Placeholder 3">
            <a:extLst>
              <a:ext uri="{FF2B5EF4-FFF2-40B4-BE49-F238E27FC236}">
                <a16:creationId xmlns:a16="http://schemas.microsoft.com/office/drawing/2014/main" id="{B10ACC40-9653-103E-0262-CC7F4347B1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43F4AA0-E861-4720-A285-CB5886CE689F}" type="slidenum">
              <a:rPr lang="en-US" altLang="en-US" sz="1200" smtClean="0"/>
              <a:pPr/>
              <a:t>60</a:t>
            </a:fld>
            <a:endParaRPr lang="en-US" alt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E3D2345E-0175-831B-2347-8C217751A1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a:extLst>
              <a:ext uri="{FF2B5EF4-FFF2-40B4-BE49-F238E27FC236}">
                <a16:creationId xmlns:a16="http://schemas.microsoft.com/office/drawing/2014/main" id="{ED00122B-649E-8BB0-84B9-D9FD747062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1076" name="Slide Number Placeholder 3">
            <a:extLst>
              <a:ext uri="{FF2B5EF4-FFF2-40B4-BE49-F238E27FC236}">
                <a16:creationId xmlns:a16="http://schemas.microsoft.com/office/drawing/2014/main" id="{27AE871A-5379-2474-C9E2-FA4CE444F9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467FD25-194A-4D36-BED2-ABB770B33636}" type="slidenum">
              <a:rPr lang="en-US" altLang="en-US" sz="1200" smtClean="0"/>
              <a:pPr/>
              <a:t>61</a:t>
            </a:fld>
            <a:endParaRPr lang="en-US"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D181912C-6F43-8113-B3FB-A808EF898D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48150C5A-6F88-2F56-5F9B-D585BF5697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3124" name="Slide Number Placeholder 3">
            <a:extLst>
              <a:ext uri="{FF2B5EF4-FFF2-40B4-BE49-F238E27FC236}">
                <a16:creationId xmlns:a16="http://schemas.microsoft.com/office/drawing/2014/main" id="{4FBF2D54-DEF1-D712-BE41-6C45DA585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30A8FBE-515B-4025-9845-7A897AFE9C22}" type="slidenum">
              <a:rPr lang="en-US" altLang="en-US" sz="1200" smtClean="0"/>
              <a:pPr/>
              <a:t>62</a:t>
            </a:fld>
            <a:endParaRPr lang="en-US"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01ECD52E-5998-D268-B6C4-94D61F035A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313C1E1E-AB9A-7473-0253-900F08209F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5172" name="Slide Number Placeholder 3">
            <a:extLst>
              <a:ext uri="{FF2B5EF4-FFF2-40B4-BE49-F238E27FC236}">
                <a16:creationId xmlns:a16="http://schemas.microsoft.com/office/drawing/2014/main" id="{8C59014E-4B80-3AEC-662F-28B1CF833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736881D-4E79-4B06-91F6-B91C971C2414}" type="slidenum">
              <a:rPr lang="en-US" altLang="en-US" sz="1200" smtClean="0"/>
              <a:pPr/>
              <a:t>63</a:t>
            </a:fld>
            <a:endParaRPr lang="en-US" altLang="en-US"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2F71F5EF-B029-2329-55C5-A98A234A8B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id="{0D02D73F-0636-656D-669B-E613B840E4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7220" name="Slide Number Placeholder 3">
            <a:extLst>
              <a:ext uri="{FF2B5EF4-FFF2-40B4-BE49-F238E27FC236}">
                <a16:creationId xmlns:a16="http://schemas.microsoft.com/office/drawing/2014/main" id="{4AB0FD89-6C05-7902-F134-1F953ADCED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0147A30-6691-4D66-AC3A-BB413F7A142E}" type="slidenum">
              <a:rPr lang="en-US" altLang="en-US" sz="1200" smtClean="0"/>
              <a:pPr/>
              <a:t>64</a:t>
            </a:fld>
            <a:endParaRPr lang="en-US" altLang="en-US"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90D3C375-0DE0-2212-8A2D-4C62D6990C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a:extLst>
              <a:ext uri="{FF2B5EF4-FFF2-40B4-BE49-F238E27FC236}">
                <a16:creationId xmlns:a16="http://schemas.microsoft.com/office/drawing/2014/main" id="{ED168446-519A-AB7A-07D2-C77D45879C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9268" name="Slide Number Placeholder 3">
            <a:extLst>
              <a:ext uri="{FF2B5EF4-FFF2-40B4-BE49-F238E27FC236}">
                <a16:creationId xmlns:a16="http://schemas.microsoft.com/office/drawing/2014/main" id="{06076691-23B0-BBFA-EFD0-793BDD197E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661C0E3-3BA3-4609-A9EE-D70945823963}" type="slidenum">
              <a:rPr lang="en-US" altLang="en-US" sz="1200" smtClean="0"/>
              <a:pPr/>
              <a:t>65</a:t>
            </a:fld>
            <a:endParaRPr lang="en-US" altLang="en-US"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D045B604-E76B-2C4A-D160-3C24AADD81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03A13067-91A2-0405-66D4-FD2F73F644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1316" name="Slide Number Placeholder 3">
            <a:extLst>
              <a:ext uri="{FF2B5EF4-FFF2-40B4-BE49-F238E27FC236}">
                <a16:creationId xmlns:a16="http://schemas.microsoft.com/office/drawing/2014/main" id="{8538CAAD-F5E7-32A4-0489-D2F197949C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EBE93D1-6DB2-4AC1-81C4-6B2015147C6F}" type="slidenum">
              <a:rPr lang="en-US" altLang="en-US" sz="1200" smtClean="0"/>
              <a:pPr/>
              <a:t>66</a:t>
            </a:fld>
            <a:endParaRPr lang="en-US"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8222C261-6140-46EC-97A6-B2A204E7FA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23055899-8768-9A3D-807D-52BB8D44CC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364" name="Slide Number Placeholder 3">
            <a:extLst>
              <a:ext uri="{FF2B5EF4-FFF2-40B4-BE49-F238E27FC236}">
                <a16:creationId xmlns:a16="http://schemas.microsoft.com/office/drawing/2014/main" id="{2CD5DBAA-1D93-B941-63A0-0C2AD53978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4168AFF-48A3-4B04-8BCF-B832EA7D955F}" type="slidenum">
              <a:rPr lang="en-US" altLang="en-US" sz="1200" smtClean="0"/>
              <a:pPr/>
              <a:t>67</a:t>
            </a:fld>
            <a:endParaRPr lang="en-US" altLang="en-US"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7F7ACBEC-7F19-852E-300B-EF5CF14E4B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a:extLst>
              <a:ext uri="{FF2B5EF4-FFF2-40B4-BE49-F238E27FC236}">
                <a16:creationId xmlns:a16="http://schemas.microsoft.com/office/drawing/2014/main" id="{8BCFD0C0-DF7A-F727-07A6-338B58C6B4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5412" name="Slide Number Placeholder 3">
            <a:extLst>
              <a:ext uri="{FF2B5EF4-FFF2-40B4-BE49-F238E27FC236}">
                <a16:creationId xmlns:a16="http://schemas.microsoft.com/office/drawing/2014/main" id="{A08F9E5F-B5D6-DA90-7E66-832980DDB2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4FE7CBE-DE0C-4A3A-A0A4-1E572BC3D366}" type="slidenum">
              <a:rPr lang="en-US" altLang="en-US" sz="1200" smtClean="0"/>
              <a:pPr/>
              <a:t>68</a:t>
            </a:fld>
            <a:endParaRPr lang="en-US" alt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D6A21CC2-4F62-EE3A-4121-9229BA26F3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961EA938-30FE-1B5E-87CC-46F8FA587A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7460" name="Slide Number Placeholder 3">
            <a:extLst>
              <a:ext uri="{FF2B5EF4-FFF2-40B4-BE49-F238E27FC236}">
                <a16:creationId xmlns:a16="http://schemas.microsoft.com/office/drawing/2014/main" id="{232799EF-F0E8-3498-2E1F-36C934313A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8B1E638-065B-4C6D-95BE-8F2C0F220CA4}" type="slidenum">
              <a:rPr lang="en-US" altLang="en-US" sz="1200" smtClean="0"/>
              <a:pPr/>
              <a:t>69</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8720428B-A3EE-BCE7-42E8-9FE33A6B2E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8794E944-B8D3-DC64-BE05-D11FB422F2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6" name="Slide Number Placeholder 3">
            <a:extLst>
              <a:ext uri="{FF2B5EF4-FFF2-40B4-BE49-F238E27FC236}">
                <a16:creationId xmlns:a16="http://schemas.microsoft.com/office/drawing/2014/main" id="{845764A0-D3CB-E062-6CB0-ACA10952EB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F54FD21-8416-43AF-80E5-E661125AE603}" type="slidenum">
              <a:rPr lang="en-US" altLang="en-US" sz="1200" smtClean="0"/>
              <a:pPr/>
              <a:t>7</a:t>
            </a:fld>
            <a:endParaRPr lang="en-US"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841CE6AA-3E8B-44DF-17C8-3A4D7D9E15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a:extLst>
              <a:ext uri="{FF2B5EF4-FFF2-40B4-BE49-F238E27FC236}">
                <a16:creationId xmlns:a16="http://schemas.microsoft.com/office/drawing/2014/main" id="{FC630428-A915-A721-7CE8-5081CAC45C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9508" name="Slide Number Placeholder 3">
            <a:extLst>
              <a:ext uri="{FF2B5EF4-FFF2-40B4-BE49-F238E27FC236}">
                <a16:creationId xmlns:a16="http://schemas.microsoft.com/office/drawing/2014/main" id="{AE73799D-9312-843D-D605-E18435DD98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7698DA9-5726-4374-A162-EA4347E633E4}" type="slidenum">
              <a:rPr lang="en-US" altLang="en-US" sz="1200" smtClean="0"/>
              <a:pPr/>
              <a:t>70</a:t>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FF5B0C24-DF1E-14CC-57A5-A2D0BD9354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5999385D-1D98-1615-BE4A-854C984AD3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1556" name="Slide Number Placeholder 3">
            <a:extLst>
              <a:ext uri="{FF2B5EF4-FFF2-40B4-BE49-F238E27FC236}">
                <a16:creationId xmlns:a16="http://schemas.microsoft.com/office/drawing/2014/main" id="{C29BDC29-8103-7CA7-3073-BC0DA2382E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C6DB08F-3BBB-4445-B7BE-770FBD43361D}" type="slidenum">
              <a:rPr lang="en-US" altLang="en-US" sz="1200" smtClean="0"/>
              <a:pPr/>
              <a:t>71</a:t>
            </a:fld>
            <a:endParaRPr lang="en-US"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047E9FFF-278E-4F5F-2328-A03CBE2D93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a:extLst>
              <a:ext uri="{FF2B5EF4-FFF2-40B4-BE49-F238E27FC236}">
                <a16:creationId xmlns:a16="http://schemas.microsoft.com/office/drawing/2014/main" id="{9D03985C-B2F7-3D79-F44A-8B8AC67BA3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04" name="Slide Number Placeholder 3">
            <a:extLst>
              <a:ext uri="{FF2B5EF4-FFF2-40B4-BE49-F238E27FC236}">
                <a16:creationId xmlns:a16="http://schemas.microsoft.com/office/drawing/2014/main" id="{6922DDDC-3A20-1441-905E-68F035BFB7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AA2E454-DED2-4246-8A58-ED38076E2F56}" type="slidenum">
              <a:rPr lang="en-US" altLang="en-US" sz="1200" smtClean="0"/>
              <a:pPr/>
              <a:t>72</a:t>
            </a:fld>
            <a:endParaRPr lang="en-US" altLang="en-US"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518CCA29-4AC6-3CB9-1A9A-415DAEDED2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a:extLst>
              <a:ext uri="{FF2B5EF4-FFF2-40B4-BE49-F238E27FC236}">
                <a16:creationId xmlns:a16="http://schemas.microsoft.com/office/drawing/2014/main" id="{FF429733-E9CC-116F-8651-0238334632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5652" name="Slide Number Placeholder 3">
            <a:extLst>
              <a:ext uri="{FF2B5EF4-FFF2-40B4-BE49-F238E27FC236}">
                <a16:creationId xmlns:a16="http://schemas.microsoft.com/office/drawing/2014/main" id="{B8AF95F5-FA6B-BBB5-3E30-299ED08503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82B14A9-2DF3-4100-8181-BDBEF18C4EDA}" type="slidenum">
              <a:rPr lang="en-US" altLang="en-US" sz="1200" smtClean="0"/>
              <a:pPr/>
              <a:t>73</a:t>
            </a:fld>
            <a:endParaRPr lang="en-US" altLang="en-US"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1080CDAD-418E-A010-288C-0B68BBADCD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a:extLst>
              <a:ext uri="{FF2B5EF4-FFF2-40B4-BE49-F238E27FC236}">
                <a16:creationId xmlns:a16="http://schemas.microsoft.com/office/drawing/2014/main" id="{335430A2-F171-966D-32D1-FE6EF5E7BC4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7700" name="Slide Number Placeholder 3">
            <a:extLst>
              <a:ext uri="{FF2B5EF4-FFF2-40B4-BE49-F238E27FC236}">
                <a16:creationId xmlns:a16="http://schemas.microsoft.com/office/drawing/2014/main" id="{6F78740E-577C-7A3F-E47E-894DF480B8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FA132CE-C4B8-49A0-B45F-83722610194C}" type="slidenum">
              <a:rPr lang="en-US" altLang="en-US" sz="1200" smtClean="0"/>
              <a:pPr/>
              <a:t>74</a:t>
            </a:fld>
            <a:endParaRPr lang="en-US" altLang="en-US"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F5D7DA9E-BF66-AEB7-FA1D-32772839B7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a:extLst>
              <a:ext uri="{FF2B5EF4-FFF2-40B4-BE49-F238E27FC236}">
                <a16:creationId xmlns:a16="http://schemas.microsoft.com/office/drawing/2014/main" id="{F738EC1A-C289-A788-CCE2-42C7899A3A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9748" name="Slide Number Placeholder 3">
            <a:extLst>
              <a:ext uri="{FF2B5EF4-FFF2-40B4-BE49-F238E27FC236}">
                <a16:creationId xmlns:a16="http://schemas.microsoft.com/office/drawing/2014/main" id="{EFD06C3F-A62E-13B6-7717-0A8B61B56D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7A1B068-E260-4712-80B0-1F5B9A741D19}" type="slidenum">
              <a:rPr lang="en-US" altLang="en-US" sz="1200" smtClean="0"/>
              <a:pPr/>
              <a:t>75</a:t>
            </a:fld>
            <a:endParaRPr lang="en-US" altLang="en-US" sz="12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4073585E-6E4B-1ED3-4D89-BD86917703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FF4F30FF-3502-0890-83F2-E67E2E3270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1796" name="Slide Number Placeholder 3">
            <a:extLst>
              <a:ext uri="{FF2B5EF4-FFF2-40B4-BE49-F238E27FC236}">
                <a16:creationId xmlns:a16="http://schemas.microsoft.com/office/drawing/2014/main" id="{91C51DFB-D309-3E79-2B26-33BB3095CA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1C775D5-58FC-4794-870F-F820A2C56EB8}" type="slidenum">
              <a:rPr lang="en-US" altLang="en-US" sz="1200" smtClean="0"/>
              <a:pPr/>
              <a:t>76</a:t>
            </a:fld>
            <a:endParaRPr lang="en-US" altLang="en-US"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165D04E5-A438-3765-0AA3-A8337BFBF3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a:extLst>
              <a:ext uri="{FF2B5EF4-FFF2-40B4-BE49-F238E27FC236}">
                <a16:creationId xmlns:a16="http://schemas.microsoft.com/office/drawing/2014/main" id="{8DEF1BF9-A19F-DF30-A528-926A32AE74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44" name="Slide Number Placeholder 3">
            <a:extLst>
              <a:ext uri="{FF2B5EF4-FFF2-40B4-BE49-F238E27FC236}">
                <a16:creationId xmlns:a16="http://schemas.microsoft.com/office/drawing/2014/main" id="{432ED0FB-4552-3D21-0748-D7E11D4327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C90F3E6-4439-4846-AA4E-FDBFD6D32FAF}" type="slidenum">
              <a:rPr lang="en-US" altLang="en-US" sz="1200" smtClean="0"/>
              <a:pPr/>
              <a:t>77</a:t>
            </a:fld>
            <a:endParaRPr lang="en-US" altLang="en-US" sz="12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B2436073-BB7D-3292-1463-1B6C55D27B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id="{395505F8-53D8-271B-8260-7CE6867924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5892" name="Slide Number Placeholder 3">
            <a:extLst>
              <a:ext uri="{FF2B5EF4-FFF2-40B4-BE49-F238E27FC236}">
                <a16:creationId xmlns:a16="http://schemas.microsoft.com/office/drawing/2014/main" id="{BB517463-4DEF-1561-C489-FB5C15D949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1139BBF-407E-4940-895C-DA60AC10EF10}" type="slidenum">
              <a:rPr lang="en-US" altLang="en-US" sz="1200" smtClean="0"/>
              <a:pPr/>
              <a:t>78</a:t>
            </a:fld>
            <a:endParaRPr lang="en-US" altLang="en-US" sz="12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06C73315-FDCA-5E67-9811-68CEF42EDA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a:extLst>
              <a:ext uri="{FF2B5EF4-FFF2-40B4-BE49-F238E27FC236}">
                <a16:creationId xmlns:a16="http://schemas.microsoft.com/office/drawing/2014/main" id="{95CEE27D-0AA1-1015-4BF3-A153C5407A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7940" name="Slide Number Placeholder 3">
            <a:extLst>
              <a:ext uri="{FF2B5EF4-FFF2-40B4-BE49-F238E27FC236}">
                <a16:creationId xmlns:a16="http://schemas.microsoft.com/office/drawing/2014/main" id="{6E73971B-E451-164B-B199-2AC19838F7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1CC1D0B-61B4-4250-A47B-B57E7BBA6CD2}" type="slidenum">
              <a:rPr lang="en-US" altLang="en-US" sz="1200" smtClean="0"/>
              <a:pPr/>
              <a:t>79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19AF3333-5D3C-126A-E1B4-DA3B04F4F5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BF93E514-4339-407F-446C-D91182E896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484" name="Slide Number Placeholder 3">
            <a:extLst>
              <a:ext uri="{FF2B5EF4-FFF2-40B4-BE49-F238E27FC236}">
                <a16:creationId xmlns:a16="http://schemas.microsoft.com/office/drawing/2014/main" id="{4D7E6AE5-7B2D-09F0-7C9D-C3ECFCE7BC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E07E4CF-2175-4C7B-AD38-09D376FD8508}" type="slidenum">
              <a:rPr lang="en-US" altLang="en-US" sz="1200" smtClean="0"/>
              <a:pPr/>
              <a:t>8</a:t>
            </a:fld>
            <a:endParaRPr lang="en-US" altLang="en-US"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B44B28DD-8C30-85AC-4059-A0F3D88D2B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a:extLst>
              <a:ext uri="{FF2B5EF4-FFF2-40B4-BE49-F238E27FC236}">
                <a16:creationId xmlns:a16="http://schemas.microsoft.com/office/drawing/2014/main" id="{00A98D09-92DE-BD1C-0FC8-DF2C66AC72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9988" name="Slide Number Placeholder 3">
            <a:extLst>
              <a:ext uri="{FF2B5EF4-FFF2-40B4-BE49-F238E27FC236}">
                <a16:creationId xmlns:a16="http://schemas.microsoft.com/office/drawing/2014/main" id="{D20AAF3F-1EC4-F6EC-1898-6EF8E2201A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8A41AB7-1B3E-43C5-97E7-E93262D462AC}" type="slidenum">
              <a:rPr lang="en-US" altLang="en-US" sz="1200" smtClean="0"/>
              <a:pPr/>
              <a:t>80</a:t>
            </a:fld>
            <a:endParaRPr lang="en-US" altLang="en-US" sz="12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F570BDDC-3F39-355A-0C1D-6438EBC05F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a:extLst>
              <a:ext uri="{FF2B5EF4-FFF2-40B4-BE49-F238E27FC236}">
                <a16:creationId xmlns:a16="http://schemas.microsoft.com/office/drawing/2014/main" id="{D2ECB181-B5C7-6809-61DF-722383DC05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2036" name="Slide Number Placeholder 3">
            <a:extLst>
              <a:ext uri="{FF2B5EF4-FFF2-40B4-BE49-F238E27FC236}">
                <a16:creationId xmlns:a16="http://schemas.microsoft.com/office/drawing/2014/main" id="{09794E2B-09A2-948C-6271-70CB17FD6C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62E3D98-417B-47E6-AD0C-2A25C89D857E}" type="slidenum">
              <a:rPr lang="en-US" altLang="en-US" sz="1200" smtClean="0"/>
              <a:pPr/>
              <a:t>81</a:t>
            </a:fld>
            <a:endParaRPr lang="en-US" altLang="en-US"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10E9C11D-39CC-A5B0-E2E2-A51258678D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a:extLst>
              <a:ext uri="{FF2B5EF4-FFF2-40B4-BE49-F238E27FC236}">
                <a16:creationId xmlns:a16="http://schemas.microsoft.com/office/drawing/2014/main" id="{B64B6D38-53EC-FD29-17A7-964826F825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4084" name="Slide Number Placeholder 3">
            <a:extLst>
              <a:ext uri="{FF2B5EF4-FFF2-40B4-BE49-F238E27FC236}">
                <a16:creationId xmlns:a16="http://schemas.microsoft.com/office/drawing/2014/main" id="{FE657591-989C-971A-80E8-5B1B51B87A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5BAA4E6-82C3-4A85-ACA0-4DD53FD9BDF9}" type="slidenum">
              <a:rPr lang="en-US" altLang="en-US" sz="1200" smtClean="0"/>
              <a:pPr/>
              <a:t>82</a:t>
            </a:fld>
            <a:endParaRPr lang="en-US" altLang="en-US" sz="12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5EEB6A99-7512-87BE-10B1-AA685535CD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BE935882-2A31-FF95-0CB3-3ACE8638E37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6132" name="Slide Number Placeholder 3">
            <a:extLst>
              <a:ext uri="{FF2B5EF4-FFF2-40B4-BE49-F238E27FC236}">
                <a16:creationId xmlns:a16="http://schemas.microsoft.com/office/drawing/2014/main" id="{2EF843BD-171F-A5C0-4113-B9F8626315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BA49680-E74D-4C49-98E4-5D8785FF395F}" type="slidenum">
              <a:rPr lang="en-US" altLang="en-US" sz="1200" smtClean="0"/>
              <a:pPr/>
              <a:t>83</a:t>
            </a:fld>
            <a:endParaRPr lang="en-US" altLang="en-US" sz="12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0379F12D-8207-112E-F7F9-1846D11F14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a:extLst>
              <a:ext uri="{FF2B5EF4-FFF2-40B4-BE49-F238E27FC236}">
                <a16:creationId xmlns:a16="http://schemas.microsoft.com/office/drawing/2014/main" id="{1EC68A3F-B5C1-16F8-A087-429CE4DD6F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8180" name="Slide Number Placeholder 3">
            <a:extLst>
              <a:ext uri="{FF2B5EF4-FFF2-40B4-BE49-F238E27FC236}">
                <a16:creationId xmlns:a16="http://schemas.microsoft.com/office/drawing/2014/main" id="{A94BC261-2E99-90F9-2ADE-04CC9ED419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1BC16A1-E3FE-432E-AA89-EC7FF880A606}" type="slidenum">
              <a:rPr lang="en-US" altLang="en-US" sz="1200" smtClean="0"/>
              <a:pPr/>
              <a:t>84</a:t>
            </a:fld>
            <a:endParaRPr lang="en-US" altLang="en-US"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D41392A5-9E81-277B-AF22-DCA783775E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a:extLst>
              <a:ext uri="{FF2B5EF4-FFF2-40B4-BE49-F238E27FC236}">
                <a16:creationId xmlns:a16="http://schemas.microsoft.com/office/drawing/2014/main" id="{E0E6CF39-7B3E-3D94-00A2-1B724CDEE6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0228" name="Slide Number Placeholder 3">
            <a:extLst>
              <a:ext uri="{FF2B5EF4-FFF2-40B4-BE49-F238E27FC236}">
                <a16:creationId xmlns:a16="http://schemas.microsoft.com/office/drawing/2014/main" id="{5A41FBD3-56FD-6B2A-12A7-AC82488FE3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6114C32-6D25-4E19-9AA8-655212DFDC33}" type="slidenum">
              <a:rPr lang="en-US" altLang="en-US" sz="1200" smtClean="0"/>
              <a:pPr/>
              <a:t>85</a:t>
            </a:fld>
            <a:endParaRPr lang="en-US" altLang="en-US"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37375BD9-ED9D-4D51-B806-3E6F783E61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a:extLst>
              <a:ext uri="{FF2B5EF4-FFF2-40B4-BE49-F238E27FC236}">
                <a16:creationId xmlns:a16="http://schemas.microsoft.com/office/drawing/2014/main" id="{138AA5EA-5ED8-2B61-1019-ECE55D02B9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2276" name="Slide Number Placeholder 3">
            <a:extLst>
              <a:ext uri="{FF2B5EF4-FFF2-40B4-BE49-F238E27FC236}">
                <a16:creationId xmlns:a16="http://schemas.microsoft.com/office/drawing/2014/main" id="{8493F701-524A-3990-2927-7B002E9463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28114C5-5E8F-460E-A518-59B4D9EC974D}" type="slidenum">
              <a:rPr lang="en-US" altLang="en-US" sz="1200" smtClean="0"/>
              <a:pPr/>
              <a:t>86</a:t>
            </a:fld>
            <a:endParaRPr lang="en-US" altLang="en-US"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3A4E1801-691C-812F-5D14-EA07E9306E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a:extLst>
              <a:ext uri="{FF2B5EF4-FFF2-40B4-BE49-F238E27FC236}">
                <a16:creationId xmlns:a16="http://schemas.microsoft.com/office/drawing/2014/main" id="{F506ABAC-2556-3436-C63D-3E0FD9EDC6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24" name="Slide Number Placeholder 3">
            <a:extLst>
              <a:ext uri="{FF2B5EF4-FFF2-40B4-BE49-F238E27FC236}">
                <a16:creationId xmlns:a16="http://schemas.microsoft.com/office/drawing/2014/main" id="{51BB0A41-F6B1-E24C-9A2C-9F661D378E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ED4A07D-AF6F-4135-9EC6-813B80183776}" type="slidenum">
              <a:rPr lang="en-US" altLang="en-US" sz="1200" smtClean="0"/>
              <a:pPr/>
              <a:t>87</a:t>
            </a:fld>
            <a:endParaRPr lang="en-US" altLang="en-US" sz="12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857C9D59-A452-A989-897B-CC0A3B9F63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a:extLst>
              <a:ext uri="{FF2B5EF4-FFF2-40B4-BE49-F238E27FC236}">
                <a16:creationId xmlns:a16="http://schemas.microsoft.com/office/drawing/2014/main" id="{E090F9D1-AFAD-D036-5EEE-56B343D527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6372" name="Slide Number Placeholder 3">
            <a:extLst>
              <a:ext uri="{FF2B5EF4-FFF2-40B4-BE49-F238E27FC236}">
                <a16:creationId xmlns:a16="http://schemas.microsoft.com/office/drawing/2014/main" id="{416B5AD0-5145-3542-94E8-DEF95F4571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FB3F460-CEC2-4F17-9E23-BD06A5937598}" type="slidenum">
              <a:rPr lang="en-US" altLang="en-US" sz="1200" smtClean="0"/>
              <a:pPr/>
              <a:t>88</a:t>
            </a:fld>
            <a:endParaRPr lang="en-US" altLang="en-US"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E45EAC59-F74C-71C5-0249-2938847EF9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a:extLst>
              <a:ext uri="{FF2B5EF4-FFF2-40B4-BE49-F238E27FC236}">
                <a16:creationId xmlns:a16="http://schemas.microsoft.com/office/drawing/2014/main" id="{210C755F-B18B-C35C-A7F4-2BA451C54C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8420" name="Slide Number Placeholder 3">
            <a:extLst>
              <a:ext uri="{FF2B5EF4-FFF2-40B4-BE49-F238E27FC236}">
                <a16:creationId xmlns:a16="http://schemas.microsoft.com/office/drawing/2014/main" id="{7ED0C059-C2AD-D98F-36E8-3FF90F811D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CE25797-73CF-4F16-8C9E-69F8B1A81005}" type="slidenum">
              <a:rPr lang="en-US" altLang="en-US" sz="1200" smtClean="0"/>
              <a:pPr/>
              <a:t>89</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585D9153-8FFA-584B-4BBD-267ACEE947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7513F51A-B46A-DF23-375F-E6F15BD35D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532" name="Slide Number Placeholder 3">
            <a:extLst>
              <a:ext uri="{FF2B5EF4-FFF2-40B4-BE49-F238E27FC236}">
                <a16:creationId xmlns:a16="http://schemas.microsoft.com/office/drawing/2014/main" id="{4F8A688F-64A2-A093-A309-813EDBCBAB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3AA4D82-D3B9-4761-9DF5-4E8711FC0408}" type="slidenum">
              <a:rPr lang="en-US" altLang="en-US" sz="1200" smtClean="0"/>
              <a:pPr/>
              <a:t>9</a:t>
            </a:fld>
            <a:endParaRPr lang="en-US" altLang="en-US"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2B31405D-49E8-EB9F-975D-8757D1EB36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a:extLst>
              <a:ext uri="{FF2B5EF4-FFF2-40B4-BE49-F238E27FC236}">
                <a16:creationId xmlns:a16="http://schemas.microsoft.com/office/drawing/2014/main" id="{BE35078F-1C57-8745-44BF-E1EBB588C1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0468" name="Slide Number Placeholder 3">
            <a:extLst>
              <a:ext uri="{FF2B5EF4-FFF2-40B4-BE49-F238E27FC236}">
                <a16:creationId xmlns:a16="http://schemas.microsoft.com/office/drawing/2014/main" id="{1ECC50CC-42FD-D25E-F02E-CADB441706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7F4D043-431B-4EAF-B68F-2BC386F703A4}" type="slidenum">
              <a:rPr lang="en-US" altLang="en-US" sz="1200" smtClean="0"/>
              <a:pPr/>
              <a:t>90</a:t>
            </a:fld>
            <a:endParaRPr lang="en-US" altLang="en-US"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a:extLst>
              <a:ext uri="{FF2B5EF4-FFF2-40B4-BE49-F238E27FC236}">
                <a16:creationId xmlns:a16="http://schemas.microsoft.com/office/drawing/2014/main" id="{68B7EA69-3983-AA71-36B4-E6B589F48B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a:extLst>
              <a:ext uri="{FF2B5EF4-FFF2-40B4-BE49-F238E27FC236}">
                <a16:creationId xmlns:a16="http://schemas.microsoft.com/office/drawing/2014/main" id="{E88277FC-0CF8-6C86-E4F9-9BC5F41540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2516" name="Slide Number Placeholder 3">
            <a:extLst>
              <a:ext uri="{FF2B5EF4-FFF2-40B4-BE49-F238E27FC236}">
                <a16:creationId xmlns:a16="http://schemas.microsoft.com/office/drawing/2014/main" id="{6D778F20-5A30-26DF-70EA-2AE2559761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8969D82-E395-4D2A-B874-67889C3350FB}" type="slidenum">
              <a:rPr lang="en-US" altLang="en-US" sz="1200" smtClean="0"/>
              <a:pPr/>
              <a:t>91</a:t>
            </a:fld>
            <a:endParaRPr lang="en-US" altLang="en-US"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DCF9BB43-A156-ACF0-53D0-C41E06DDE1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a:extLst>
              <a:ext uri="{FF2B5EF4-FFF2-40B4-BE49-F238E27FC236}">
                <a16:creationId xmlns:a16="http://schemas.microsoft.com/office/drawing/2014/main" id="{6D09C2A4-5455-6C48-5AD8-6828597FF6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564" name="Slide Number Placeholder 3">
            <a:extLst>
              <a:ext uri="{FF2B5EF4-FFF2-40B4-BE49-F238E27FC236}">
                <a16:creationId xmlns:a16="http://schemas.microsoft.com/office/drawing/2014/main" id="{74B698C0-E72F-E432-5214-35DCCC4A8F1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C33050F-DDC4-4587-995E-7A3AEEC971E4}" type="slidenum">
              <a:rPr lang="en-US" altLang="en-US" sz="1200" smtClean="0"/>
              <a:pPr/>
              <a:t>92</a:t>
            </a:fld>
            <a:endParaRPr lang="en-US" altLang="en-US"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id="{A7DD2C90-0B51-AFC6-D9E7-065C8173E8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a:extLst>
              <a:ext uri="{FF2B5EF4-FFF2-40B4-BE49-F238E27FC236}">
                <a16:creationId xmlns:a16="http://schemas.microsoft.com/office/drawing/2014/main" id="{59A85D95-6009-4FB0-C718-A9D76755AA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6612" name="Slide Number Placeholder 3">
            <a:extLst>
              <a:ext uri="{FF2B5EF4-FFF2-40B4-BE49-F238E27FC236}">
                <a16:creationId xmlns:a16="http://schemas.microsoft.com/office/drawing/2014/main" id="{5FF01B78-5962-2A58-CE74-A1F369ECD9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69540FB-32C1-460E-9AB5-8BC35E53A60D}" type="slidenum">
              <a:rPr lang="en-US" altLang="en-US" sz="1200" smtClean="0"/>
              <a:pPr/>
              <a:t>93</a:t>
            </a:fld>
            <a:endParaRPr lang="en-US" altLang="en-US"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id="{563EEAC8-F99C-9F0F-3ED2-91D1C2F3C0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a:extLst>
              <a:ext uri="{FF2B5EF4-FFF2-40B4-BE49-F238E27FC236}">
                <a16:creationId xmlns:a16="http://schemas.microsoft.com/office/drawing/2014/main" id="{088EF453-E24F-112B-B860-2153D9EE4E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8660" name="Slide Number Placeholder 3">
            <a:extLst>
              <a:ext uri="{FF2B5EF4-FFF2-40B4-BE49-F238E27FC236}">
                <a16:creationId xmlns:a16="http://schemas.microsoft.com/office/drawing/2014/main" id="{A7853FF3-44A5-1D45-2D4C-6C5B0653BD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A0015BC-8B3B-4097-98A3-E32EED705970}" type="slidenum">
              <a:rPr lang="en-US" altLang="en-US" sz="1200" smtClean="0"/>
              <a:pPr/>
              <a:t>94</a:t>
            </a:fld>
            <a:endParaRPr lang="en-US" altLang="en-US"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id="{5CEC9FF3-EA6F-1DBF-8207-8A66487539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a:extLst>
              <a:ext uri="{FF2B5EF4-FFF2-40B4-BE49-F238E27FC236}">
                <a16:creationId xmlns:a16="http://schemas.microsoft.com/office/drawing/2014/main" id="{A2ED64EB-B5C7-F41A-8BEE-DA90EA82B2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0708" name="Slide Number Placeholder 3">
            <a:extLst>
              <a:ext uri="{FF2B5EF4-FFF2-40B4-BE49-F238E27FC236}">
                <a16:creationId xmlns:a16="http://schemas.microsoft.com/office/drawing/2014/main" id="{4EC1E3F8-43DB-C82D-CA39-2569B7E841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0E17494-796E-4230-9315-1262027C0073}" type="slidenum">
              <a:rPr lang="en-US" altLang="en-US" sz="1200" smtClean="0"/>
              <a:pPr/>
              <a:t>95</a:t>
            </a:fld>
            <a:endParaRPr lang="en-US" altLang="en-US"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8719D8FF-1337-4A25-25A5-EADCDED453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015293DC-675B-0D28-D46B-16B1EBF1C6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2756" name="Slide Number Placeholder 3">
            <a:extLst>
              <a:ext uri="{FF2B5EF4-FFF2-40B4-BE49-F238E27FC236}">
                <a16:creationId xmlns:a16="http://schemas.microsoft.com/office/drawing/2014/main" id="{FF45D8E4-1477-82AC-1550-F8CC63FF427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921DB44-A0D4-41C5-A873-0155860C9848}" type="slidenum">
              <a:rPr lang="en-US" altLang="en-US" sz="1200" smtClean="0"/>
              <a:pPr/>
              <a:t>96</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20722-710B-7EA3-F6FD-0176710FC4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EB344F-7359-C061-84E9-3CC12D3605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A4A403-FA02-27C6-9542-8E4C458DAF30}"/>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5" name="Footer Placeholder 4">
            <a:extLst>
              <a:ext uri="{FF2B5EF4-FFF2-40B4-BE49-F238E27FC236}">
                <a16:creationId xmlns:a16="http://schemas.microsoft.com/office/drawing/2014/main" id="{11181E86-F3C0-E780-1C56-F1355BD32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50FF6-D443-EA44-6180-60486A428873}"/>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024367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DC52-6474-84B5-9E4D-956A572444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43034B-B498-C65C-989C-7641201E8E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9F99A-7110-5C45-82B1-B9F8371E5626}"/>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5" name="Footer Placeholder 4">
            <a:extLst>
              <a:ext uri="{FF2B5EF4-FFF2-40B4-BE49-F238E27FC236}">
                <a16:creationId xmlns:a16="http://schemas.microsoft.com/office/drawing/2014/main" id="{88E0B64F-3D2E-9AB4-65CA-1591F5CF3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C292D8-5599-849E-4644-173DA3F58A22}"/>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170660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2C1D2F-D161-0EF9-E0F2-3A9508D9C2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D3711B-7FA6-91A0-63D0-81C977ED3E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B99B8-4141-B055-5DC2-822D56BAFB98}"/>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5" name="Footer Placeholder 4">
            <a:extLst>
              <a:ext uri="{FF2B5EF4-FFF2-40B4-BE49-F238E27FC236}">
                <a16:creationId xmlns:a16="http://schemas.microsoft.com/office/drawing/2014/main" id="{2CF03A9F-9E33-E26F-41A9-F7F94F800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3199E-3739-D420-9294-7AC815AB0C37}"/>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340605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2ADA1-110A-9293-4228-61CFCCE8F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E255E-9151-0309-99F4-4CF68F31D6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212AD1-1B4E-6E3C-9054-E0FEE3FF5B86}"/>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5" name="Footer Placeholder 4">
            <a:extLst>
              <a:ext uri="{FF2B5EF4-FFF2-40B4-BE49-F238E27FC236}">
                <a16:creationId xmlns:a16="http://schemas.microsoft.com/office/drawing/2014/main" id="{D8B45CA8-0D75-89E1-9751-2BD8B110D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83950-74EE-370E-69CF-B11F630EBFA1}"/>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21155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92C50-47D0-28BE-D340-6D47D7E0E5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2C8398-AB84-1838-992C-F12EDE0EF3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F048A9-1F09-EEC4-088B-D76799676641}"/>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5" name="Footer Placeholder 4">
            <a:extLst>
              <a:ext uri="{FF2B5EF4-FFF2-40B4-BE49-F238E27FC236}">
                <a16:creationId xmlns:a16="http://schemas.microsoft.com/office/drawing/2014/main" id="{173F4034-7682-8F2B-27C3-962C46C4E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E094F-E2BB-5785-977B-DB46F3FB55E8}"/>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618175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8316-D2A7-53F0-DF98-330AD1D32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BF564-1691-07C9-626E-5A0AC24D2A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ACFE16-53F1-CE9E-9272-1F81A4DA9A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8313CC-D7B5-BE6A-8C9B-CADA2EB7802E}"/>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6" name="Footer Placeholder 5">
            <a:extLst>
              <a:ext uri="{FF2B5EF4-FFF2-40B4-BE49-F238E27FC236}">
                <a16:creationId xmlns:a16="http://schemas.microsoft.com/office/drawing/2014/main" id="{6A2E2B13-A58F-49EA-02FF-DCC91389C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2869E-16F9-8E2D-4AF3-C63803F5A414}"/>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18353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C16D-3133-E1DB-24C8-66640DC245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043286-0F43-824A-1CDA-62D0435CFA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6AE844-997F-FBA9-DB38-0A06573C19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CA7A50-3767-66B5-F74A-38027C2EBE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63C01-5B43-C2DC-2C9D-A46CC27A29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472BCB-8E6D-BCB9-DC20-9152D3109FC1}"/>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8" name="Footer Placeholder 7">
            <a:extLst>
              <a:ext uri="{FF2B5EF4-FFF2-40B4-BE49-F238E27FC236}">
                <a16:creationId xmlns:a16="http://schemas.microsoft.com/office/drawing/2014/main" id="{D323FC5E-8680-483F-03F6-964B6FE24E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7458B4-97F5-B204-AFE7-CE5D16775BE9}"/>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456872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8E1E-FCCD-73BE-AA90-7B52018502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D40D2E-2DE1-D185-EA9A-B4325A6A11A6}"/>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4" name="Footer Placeholder 3">
            <a:extLst>
              <a:ext uri="{FF2B5EF4-FFF2-40B4-BE49-F238E27FC236}">
                <a16:creationId xmlns:a16="http://schemas.microsoft.com/office/drawing/2014/main" id="{C8C020C5-7C41-4411-573B-D318D9BEE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6EB71E-7EA3-4F0A-63A2-5379504FC46E}"/>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314907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21662A-B987-C4DA-735A-7820381F6EDB}"/>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3" name="Footer Placeholder 2">
            <a:extLst>
              <a:ext uri="{FF2B5EF4-FFF2-40B4-BE49-F238E27FC236}">
                <a16:creationId xmlns:a16="http://schemas.microsoft.com/office/drawing/2014/main" id="{3DCFCE13-CA9A-7C3A-78D7-033783E214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F12739-E1C9-962E-D564-E150436FD4C5}"/>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108677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7859-5715-94A3-8A45-2C0ED74698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07160A-4F66-0BB8-77DB-B0C21F530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E06033-40BB-9BEC-0E17-FDF48F88A5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6665C-9D18-3683-BCD6-E1FECC69C5C0}"/>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6" name="Footer Placeholder 5">
            <a:extLst>
              <a:ext uri="{FF2B5EF4-FFF2-40B4-BE49-F238E27FC236}">
                <a16:creationId xmlns:a16="http://schemas.microsoft.com/office/drawing/2014/main" id="{DBF4BD25-6FF9-5FAD-BCC7-D0A51AF12A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4B6FF-874C-B4F7-BAA9-0AE604EE9A2D}"/>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1035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012C-8549-D757-BDD4-BC248C68C7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761438-0DBF-F4D9-41FF-5911EC8A9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C2E913-BABD-180D-D451-CD2ADB49B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454F4-F34C-43C3-FF7F-125BD08FEFF2}"/>
              </a:ext>
            </a:extLst>
          </p:cNvPr>
          <p:cNvSpPr>
            <a:spLocks noGrp="1"/>
          </p:cNvSpPr>
          <p:nvPr>
            <p:ph type="dt" sz="half" idx="10"/>
          </p:nvPr>
        </p:nvSpPr>
        <p:spPr/>
        <p:txBody>
          <a:bodyPr/>
          <a:lstStyle/>
          <a:p>
            <a:fld id="{91863A99-3C6D-4A17-AA5B-57DBBAAA706F}" type="datetimeFigureOut">
              <a:rPr lang="en-US" smtClean="0"/>
              <a:t>29/08/2024</a:t>
            </a:fld>
            <a:endParaRPr lang="en-US"/>
          </a:p>
        </p:txBody>
      </p:sp>
      <p:sp>
        <p:nvSpPr>
          <p:cNvPr id="6" name="Footer Placeholder 5">
            <a:extLst>
              <a:ext uri="{FF2B5EF4-FFF2-40B4-BE49-F238E27FC236}">
                <a16:creationId xmlns:a16="http://schemas.microsoft.com/office/drawing/2014/main" id="{FC196571-F477-ED3F-2EF3-2D9CE7D90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5319E6-CEA0-26B2-6E39-82163346BFC0}"/>
              </a:ext>
            </a:extLst>
          </p:cNvPr>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998178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1EC70-0F97-4394-99F6-CE091499A5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341266-EC5C-6A7F-23C3-8C24FF0F8C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3E85B-1A9C-3E34-3D77-82CAFCED5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63A99-3C6D-4A17-AA5B-57DBBAAA706F}" type="datetimeFigureOut">
              <a:rPr lang="en-US" smtClean="0"/>
              <a:t>29/08/2024</a:t>
            </a:fld>
            <a:endParaRPr lang="en-US"/>
          </a:p>
        </p:txBody>
      </p:sp>
      <p:sp>
        <p:nvSpPr>
          <p:cNvPr id="5" name="Footer Placeholder 4">
            <a:extLst>
              <a:ext uri="{FF2B5EF4-FFF2-40B4-BE49-F238E27FC236}">
                <a16:creationId xmlns:a16="http://schemas.microsoft.com/office/drawing/2014/main" id="{70071E93-4700-AB03-88B3-838F8118B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C95423-AE4B-4347-2587-1D464C0BE8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2A5FD0-5F7B-4A99-A63B-BC74F1E49565}" type="slidenum">
              <a:rPr lang="en-US" smtClean="0"/>
              <a:t>‹#›</a:t>
            </a:fld>
            <a:endParaRPr lang="en-US"/>
          </a:p>
        </p:txBody>
      </p:sp>
    </p:spTree>
    <p:extLst>
      <p:ext uri="{BB962C8B-B14F-4D97-AF65-F5344CB8AC3E}">
        <p14:creationId xmlns:p14="http://schemas.microsoft.com/office/powerpoint/2010/main" val="112868573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65433E5-C7A4-D479-19D0-626414F0BCC1}"/>
              </a:ext>
            </a:extLst>
          </p:cNvPr>
          <p:cNvSpPr>
            <a:spLocks noGrp="1" noChangeArrowheads="1"/>
          </p:cNvSpPr>
          <p:nvPr>
            <p:ph type="title"/>
          </p:nvPr>
        </p:nvSpPr>
        <p:spPr>
          <a:xfrm>
            <a:off x="1524000" y="63500"/>
            <a:ext cx="9144000" cy="838200"/>
          </a:xfrm>
        </p:spPr>
        <p:txBody>
          <a:bodyPr anchor="ctr"/>
          <a:lstStyle/>
          <a:p>
            <a:pPr marL="223838" indent="-223838" algn="ctr">
              <a:defRPr/>
            </a:pPr>
            <a:r>
              <a:rPr lang="en-US" altLang="en-US" sz="4000" b="1" dirty="0" err="1">
                <a:solidFill>
                  <a:schemeClr val="bg2">
                    <a:lumMod val="10000"/>
                  </a:schemeClr>
                </a:solidFill>
                <a:latin typeface="Arial" panose="020B0604020202020204" pitchFamily="34" charset="0"/>
              </a:rPr>
              <a:t>Chương</a:t>
            </a:r>
            <a:r>
              <a:rPr lang="en-US" altLang="en-US" sz="4000" b="1" dirty="0">
                <a:solidFill>
                  <a:schemeClr val="bg2">
                    <a:lumMod val="10000"/>
                  </a:schemeClr>
                </a:solidFill>
                <a:latin typeface="Arial" panose="020B0604020202020204" pitchFamily="34" charset="0"/>
              </a:rPr>
              <a:t> 2: </a:t>
            </a:r>
            <a:r>
              <a:rPr lang="en-US" altLang="en-US" sz="4000" dirty="0" err="1">
                <a:solidFill>
                  <a:schemeClr val="bg2">
                    <a:lumMod val="10000"/>
                  </a:schemeClr>
                </a:solidFill>
                <a:latin typeface="Arial" panose="020B0604020202020204" pitchFamily="34" charset="0"/>
              </a:rPr>
              <a:t>Các</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công</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nghệ</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hỗ</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trợ</a:t>
            </a:r>
            <a:endParaRPr lang="en-US" altLang="en-US" sz="4000" dirty="0">
              <a:solidFill>
                <a:schemeClr val="bg2">
                  <a:lumMod val="1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1D25DE47-EB1E-CBBC-9E07-1FC8E023693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C7B88BF3-E970-4A94-A119-3D0AF5B4C559}"/>
              </a:ext>
            </a:extLst>
          </p:cNvPr>
          <p:cNvSpPr txBox="1">
            <a:spLocks noChangeArrowheads="1"/>
          </p:cNvSpPr>
          <p:nvPr/>
        </p:nvSpPr>
        <p:spPr bwMode="auto">
          <a:xfrm>
            <a:off x="1330507" y="721648"/>
            <a:ext cx="8290561" cy="5031543"/>
          </a:xfrm>
          <a:prstGeom prst="rect">
            <a:avLst/>
          </a:prstGeom>
          <a:noFill/>
          <a:ln>
            <a:noFill/>
          </a:ln>
          <a:effectLst/>
        </p:spPr>
        <p:txBody>
          <a:bodyPr anchor="ct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marL="223838" indent="-223838" eaLnBrk="1" hangingPunct="1">
              <a:defRPr/>
            </a:pPr>
            <a:r>
              <a:rPr lang="en-US" altLang="en-US" sz="2500" b="1" dirty="0" err="1">
                <a:solidFill>
                  <a:schemeClr val="bg2">
                    <a:lumMod val="10000"/>
                  </a:schemeClr>
                </a:solidFill>
                <a:latin typeface="Arial" panose="020B0604020202020204" pitchFamily="34" charset="0"/>
              </a:rPr>
              <a:t>Chương</a:t>
            </a:r>
            <a:r>
              <a:rPr lang="en-US" altLang="en-US" sz="2500" b="1" dirty="0">
                <a:solidFill>
                  <a:schemeClr val="bg2">
                    <a:lumMod val="10000"/>
                  </a:schemeClr>
                </a:solidFill>
                <a:latin typeface="Arial" panose="020B0604020202020204" pitchFamily="34" charset="0"/>
              </a:rPr>
              <a:t> 2: </a:t>
            </a:r>
            <a:r>
              <a:rPr lang="en-US" altLang="en-US" sz="2500" b="1" dirty="0" err="1">
                <a:solidFill>
                  <a:schemeClr val="bg2">
                    <a:lumMod val="10000"/>
                  </a:schemeClr>
                </a:solidFill>
                <a:latin typeface="Arial" panose="020B0604020202020204" pitchFamily="34" charset="0"/>
              </a:rPr>
              <a:t>Các</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công</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nghệ</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hỗ</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trợ</a:t>
            </a:r>
            <a:endParaRPr lang="en-US" altLang="en-US" sz="2500" b="1" dirty="0">
              <a:solidFill>
                <a:schemeClr val="bg2">
                  <a:lumMod val="10000"/>
                </a:schemeClr>
              </a:solidFill>
              <a:latin typeface="Arial" panose="020B0604020202020204" pitchFamily="34" charset="0"/>
            </a:endParaRPr>
          </a:p>
          <a:p>
            <a:pPr marL="354012" lvl="1" eaLnBrk="1" hangingPunct="1">
              <a:defRPr/>
            </a:pPr>
            <a:r>
              <a:rPr lang="en-US" altLang="en-US" sz="2500" dirty="0">
                <a:solidFill>
                  <a:schemeClr val="bg2">
                    <a:lumMod val="10000"/>
                  </a:schemeClr>
                </a:solidFill>
                <a:latin typeface="Arial" panose="020B0604020202020204" pitchFamily="34" charset="0"/>
              </a:rPr>
              <a:t>2.1 Giao </a:t>
            </a:r>
            <a:r>
              <a:rPr lang="en-US" altLang="en-US" sz="2500" dirty="0" err="1">
                <a:solidFill>
                  <a:schemeClr val="bg2">
                    <a:lumMod val="10000"/>
                  </a:schemeClr>
                </a:solidFill>
                <a:latin typeface="Arial" panose="020B0604020202020204" pitchFamily="34" charset="0"/>
              </a:rPr>
              <a:t>thức</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kết</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nối</a:t>
            </a: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2500" dirty="0">
                <a:solidFill>
                  <a:schemeClr val="bg2">
                    <a:lumMod val="10000"/>
                  </a:schemeClr>
                </a:solidFill>
                <a:latin typeface="Arial" panose="020B0604020202020204" pitchFamily="34" charset="0"/>
              </a:rPr>
              <a:t>2.2 </a:t>
            </a:r>
            <a:r>
              <a:rPr lang="en-US" altLang="en-US" sz="2500" dirty="0" err="1">
                <a:solidFill>
                  <a:schemeClr val="bg2">
                    <a:lumMod val="10000"/>
                  </a:schemeClr>
                </a:solidFill>
                <a:latin typeface="Arial" panose="020B0604020202020204" pitchFamily="34" charset="0"/>
              </a:rPr>
              <a:t>Mạng</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cảm</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biến</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không</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dây</a:t>
            </a: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2500" dirty="0">
                <a:solidFill>
                  <a:schemeClr val="bg2">
                    <a:lumMod val="10000"/>
                  </a:schemeClr>
                </a:solidFill>
                <a:latin typeface="Arial" panose="020B0604020202020204" pitchFamily="34" charset="0"/>
              </a:rPr>
              <a:t>2.3 </a:t>
            </a:r>
            <a:r>
              <a:rPr lang="en-US" altLang="en-US" sz="2500" dirty="0" err="1">
                <a:solidFill>
                  <a:schemeClr val="bg2">
                    <a:lumMod val="10000"/>
                  </a:schemeClr>
                </a:solidFill>
                <a:latin typeface="Arial" panose="020B0604020202020204" pitchFamily="34" charset="0"/>
              </a:rPr>
              <a:t>Thiết</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bị</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nhúng</a:t>
            </a: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2500" dirty="0">
                <a:solidFill>
                  <a:schemeClr val="bg2">
                    <a:lumMod val="10000"/>
                  </a:schemeClr>
                </a:solidFill>
                <a:latin typeface="Arial" panose="020B0604020202020204" pitchFamily="34" charset="0"/>
              </a:rPr>
              <a:t>2.4 </a:t>
            </a:r>
            <a:r>
              <a:rPr lang="en-US" altLang="en-US" sz="2500" dirty="0" err="1">
                <a:solidFill>
                  <a:schemeClr val="bg2">
                    <a:lumMod val="10000"/>
                  </a:schemeClr>
                </a:solidFill>
                <a:latin typeface="Arial" panose="020B0604020202020204" pitchFamily="34" charset="0"/>
              </a:rPr>
              <a:t>Các</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cảm</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biến</a:t>
            </a: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2400" dirty="0">
                <a:solidFill>
                  <a:schemeClr val="bg2">
                    <a:lumMod val="10000"/>
                  </a:schemeClr>
                </a:solidFill>
                <a:latin typeface="Arial" panose="020B0604020202020204" pitchFamily="34" charset="0"/>
              </a:rPr>
              <a:t>2.5 </a:t>
            </a:r>
            <a:r>
              <a:rPr lang="en-US" altLang="en-US" sz="2400" dirty="0" err="1">
                <a:solidFill>
                  <a:schemeClr val="bg2">
                    <a:lumMod val="10000"/>
                  </a:schemeClr>
                </a:solidFill>
                <a:latin typeface="Arial" panose="020B0604020202020204" pitchFamily="34" charset="0"/>
              </a:rPr>
              <a:t>Một</a:t>
            </a:r>
            <a:r>
              <a:rPr lang="en-US" altLang="en-US" sz="2400" dirty="0">
                <a:solidFill>
                  <a:schemeClr val="bg2">
                    <a:lumMod val="10000"/>
                  </a:schemeClr>
                </a:solidFill>
                <a:latin typeface="Arial" panose="020B0604020202020204" pitchFamily="34" charset="0"/>
              </a:rPr>
              <a:t> </a:t>
            </a:r>
            <a:r>
              <a:rPr lang="en-US" altLang="en-US" sz="2400" dirty="0" err="1">
                <a:solidFill>
                  <a:schemeClr val="bg2">
                    <a:lumMod val="10000"/>
                  </a:schemeClr>
                </a:solidFill>
                <a:latin typeface="Arial" panose="020B0604020202020204" pitchFamily="34" charset="0"/>
              </a:rPr>
              <a:t>số</a:t>
            </a:r>
            <a:r>
              <a:rPr lang="en-US" altLang="en-US" sz="2400" dirty="0">
                <a:solidFill>
                  <a:schemeClr val="bg2">
                    <a:lumMod val="10000"/>
                  </a:schemeClr>
                </a:solidFill>
                <a:latin typeface="Arial" panose="020B0604020202020204" pitchFamily="34" charset="0"/>
              </a:rPr>
              <a:t> </a:t>
            </a:r>
            <a:r>
              <a:rPr lang="en-US" altLang="en-US" sz="2400" dirty="0" err="1">
                <a:solidFill>
                  <a:schemeClr val="bg2">
                    <a:lumMod val="10000"/>
                  </a:schemeClr>
                </a:solidFill>
                <a:latin typeface="Arial" panose="020B0604020202020204" pitchFamily="34" charset="0"/>
              </a:rPr>
              <a:t>nền</a:t>
            </a:r>
            <a:r>
              <a:rPr lang="en-US" altLang="en-US" sz="2400" dirty="0">
                <a:solidFill>
                  <a:schemeClr val="bg2">
                    <a:lumMod val="10000"/>
                  </a:schemeClr>
                </a:solidFill>
                <a:latin typeface="Arial" panose="020B0604020202020204" pitchFamily="34" charset="0"/>
              </a:rPr>
              <a:t> </a:t>
            </a:r>
            <a:r>
              <a:rPr lang="en-US" altLang="en-US" sz="2400" dirty="0" err="1">
                <a:solidFill>
                  <a:schemeClr val="bg2">
                    <a:lumMod val="10000"/>
                  </a:schemeClr>
                </a:solidFill>
                <a:latin typeface="Arial" panose="020B0604020202020204" pitchFamily="34" charset="0"/>
              </a:rPr>
              <a:t>tảng</a:t>
            </a:r>
            <a:r>
              <a:rPr lang="en-US" altLang="en-US" sz="2400" dirty="0">
                <a:solidFill>
                  <a:schemeClr val="bg2">
                    <a:lumMod val="10000"/>
                  </a:schemeClr>
                </a:solidFill>
                <a:latin typeface="Arial" panose="020B0604020202020204" pitchFamily="34" charset="0"/>
              </a:rPr>
              <a:t>: </a:t>
            </a:r>
          </a:p>
          <a:p>
            <a:pPr marL="354012" lvl="1" indent="69850" eaLnBrk="1" hangingPunct="1">
              <a:defRPr/>
            </a:pPr>
            <a:r>
              <a:rPr lang="en-US" altLang="en-US" sz="2400" dirty="0">
                <a:solidFill>
                  <a:schemeClr val="bg2">
                    <a:lumMod val="10000"/>
                  </a:schemeClr>
                </a:solidFill>
                <a:latin typeface="Arial" panose="020B0604020202020204" pitchFamily="34" charset="0"/>
              </a:rPr>
              <a:t> 2.5.1 WAMP - </a:t>
            </a:r>
            <a:r>
              <a:rPr lang="en-US" altLang="en-US" sz="2400" dirty="0" err="1">
                <a:solidFill>
                  <a:schemeClr val="bg2">
                    <a:lumMod val="10000"/>
                  </a:schemeClr>
                </a:solidFill>
                <a:latin typeface="Arial" panose="020B0604020202020204" pitchFamily="34" charset="0"/>
              </a:rPr>
              <a:t>AutoBahn</a:t>
            </a:r>
            <a:r>
              <a:rPr lang="en-US" altLang="en-US" sz="2400" dirty="0">
                <a:solidFill>
                  <a:schemeClr val="bg2">
                    <a:lumMod val="10000"/>
                  </a:schemeClr>
                </a:solidFill>
                <a:latin typeface="Arial" panose="020B0604020202020204" pitchFamily="34" charset="0"/>
              </a:rPr>
              <a:t> for IoT</a:t>
            </a:r>
          </a:p>
          <a:p>
            <a:pPr marL="354012" lvl="1" indent="69850" eaLnBrk="1" hangingPunct="1">
              <a:buSzPct val="97222"/>
              <a:defRPr/>
            </a:pPr>
            <a:r>
              <a:rPr lang="en-US" altLang="en-US" sz="2400" dirty="0">
                <a:solidFill>
                  <a:schemeClr val="bg2">
                    <a:lumMod val="10000"/>
                  </a:schemeClr>
                </a:solidFill>
                <a:latin typeface="Arial" panose="020B0604020202020204" pitchFamily="34" charset="0"/>
              </a:rPr>
              <a:t> 2.5.2 </a:t>
            </a:r>
            <a:r>
              <a:rPr lang="en-US" sz="2400" dirty="0">
                <a:solidFill>
                  <a:schemeClr val="bg2">
                    <a:lumMod val="10000"/>
                  </a:schemeClr>
                </a:solidFill>
                <a:latin typeface="Arial" panose="020B0604020202020204" pitchFamily="34" charset="0"/>
              </a:rPr>
              <a:t>Python Web Application Framework – Django</a:t>
            </a:r>
          </a:p>
          <a:p>
            <a:pPr marL="354012" lvl="1" indent="69850" eaLnBrk="1" hangingPunct="1">
              <a:buSzPct val="97222"/>
              <a:defRPr/>
            </a:pPr>
            <a:r>
              <a:rPr lang="en-US" altLang="en-US" sz="2400" dirty="0">
                <a:solidFill>
                  <a:schemeClr val="bg2">
                    <a:lumMod val="10000"/>
                  </a:schemeClr>
                </a:solidFill>
                <a:latin typeface="Arial" panose="020B0604020202020204" pitchFamily="34" charset="0"/>
              </a:rPr>
              <a:t> 2.5.3 </a:t>
            </a:r>
            <a:r>
              <a:rPr lang="en-US" sz="2400" dirty="0" err="1">
                <a:solidFill>
                  <a:schemeClr val="bg2">
                    <a:lumMod val="10000"/>
                  </a:schemeClr>
                </a:solidFill>
                <a:latin typeface="Arial" panose="020B0604020202020204" pitchFamily="34" charset="0"/>
              </a:rPr>
              <a:t>SkyNet</a:t>
            </a:r>
            <a:r>
              <a:rPr lang="en-US" sz="2400" dirty="0">
                <a:solidFill>
                  <a:schemeClr val="bg2">
                    <a:lumMod val="10000"/>
                  </a:schemeClr>
                </a:solidFill>
                <a:latin typeface="Arial" panose="020B0604020202020204" pitchFamily="34" charset="0"/>
              </a:rPr>
              <a:t> IoT Messaging Platform</a:t>
            </a:r>
          </a:p>
          <a:p>
            <a:pPr marL="354012" lvl="1" eaLnBrk="1" hangingPunct="1">
              <a:defRPr/>
            </a:pPr>
            <a:endParaRPr lang="en-US" altLang="en-US" sz="2500" dirty="0">
              <a:solidFill>
                <a:schemeClr val="bg2">
                  <a:lumMod val="10000"/>
                </a:schemeClr>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480DA29-BD5E-4565-4F3A-373E3892981C}"/>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Tiêu</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đề</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phân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mảnh</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9AEEA7DD-CD7F-FD00-7D24-332FF9C86911}"/>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3556" name="Picture 2">
            <a:extLst>
              <a:ext uri="{FF2B5EF4-FFF2-40B4-BE49-F238E27FC236}">
                <a16:creationId xmlns:a16="http://schemas.microsoft.com/office/drawing/2014/main" id="{21AB002A-D69F-02BD-5ED1-C45000A8C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2" y="1346664"/>
            <a:ext cx="9791137" cy="450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9432DBC-A6A4-6D5E-F4E9-E104A16FC152}"/>
              </a:ext>
            </a:extLst>
          </p:cNvPr>
          <p:cNvSpPr>
            <a:spLocks noGrp="1" noChangeArrowheads="1"/>
          </p:cNvSpPr>
          <p:nvPr>
            <p:ph type="title"/>
          </p:nvPr>
        </p:nvSpPr>
        <p:spPr>
          <a:xfrm>
            <a:off x="1524000" y="63500"/>
            <a:ext cx="9144000" cy="838200"/>
          </a:xfrm>
        </p:spPr>
        <p:txBody>
          <a:bodyPr anchor="ctr">
            <a:normAutofit fontScale="90000"/>
          </a:bodyP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tuyến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có</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chọn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lọc</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B0ABBE57-73D8-1F0C-55C2-A3D4F0AFDCB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604" name="Picture 1">
            <a:extLst>
              <a:ext uri="{FF2B5EF4-FFF2-40B4-BE49-F238E27FC236}">
                <a16:creationId xmlns:a16="http://schemas.microsoft.com/office/drawing/2014/main" id="{F118995D-E2DB-AD33-793A-0BCFABE2A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411" y="1524000"/>
            <a:ext cx="403542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BB89B78-6E94-611E-5DA9-FDA2B47F4665}"/>
              </a:ext>
            </a:extLst>
          </p:cNvPr>
          <p:cNvSpPr txBox="1"/>
          <p:nvPr/>
        </p:nvSpPr>
        <p:spPr>
          <a:xfrm>
            <a:off x="1041008" y="1677378"/>
            <a:ext cx="6372665" cy="1938992"/>
          </a:xfrm>
          <a:prstGeom prst="rect">
            <a:avLst/>
          </a:prstGeom>
          <a:noFill/>
        </p:spPr>
        <p:txBody>
          <a:bodyPr wrap="square">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Mesh routing within  the PAN space.</a:t>
            </a:r>
          </a:p>
          <a:p>
            <a:pPr>
              <a:defRPr/>
            </a:pPr>
            <a:r>
              <a:rPr lang="en-US" sz="2400" dirty="0">
                <a:latin typeface="Tahoma" panose="020B0604030504040204" pitchFamily="34" charset="0"/>
                <a:ea typeface="Tahoma" panose="020B0604030504040204" pitchFamily="34" charset="0"/>
                <a:cs typeface="Tahoma" panose="020B0604030504040204" pitchFamily="34" charset="0"/>
              </a:rPr>
              <a:t>- Routing between IPv6  and the PAN domain</a:t>
            </a:r>
          </a:p>
          <a:p>
            <a:pPr>
              <a:defRPr/>
            </a:pPr>
            <a:r>
              <a:rPr lang="en-US" sz="2400" dirty="0">
                <a:latin typeface="Tahoma" panose="020B0604030504040204" pitchFamily="34" charset="0"/>
                <a:ea typeface="Tahoma" panose="020B0604030504040204" pitchFamily="34" charset="0"/>
                <a:cs typeface="Tahoma" panose="020B0604030504040204" pitchFamily="34" charset="0"/>
              </a:rPr>
              <a:t>- Routing protocols in  use:</a:t>
            </a:r>
          </a:p>
          <a:p>
            <a:pPr marL="690563" indent="-65088">
              <a:defRPr/>
            </a:pPr>
            <a:r>
              <a:rPr lang="en-US" sz="2400"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LOADng</a:t>
            </a:r>
            <a:endParaRPr lang="en-US" sz="2400"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a:p>
            <a:pPr marL="690563" indent="-65088">
              <a:defRPr/>
            </a:pPr>
            <a:r>
              <a:rPr lang="en-US" sz="2400"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RPL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67EF872-2673-BD45-646B-C35E1A2A83A0}"/>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Cơ</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chế</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tuyến</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08F73930-9A00-0AB1-22F7-81450885563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652" name="TextBox 4">
            <a:extLst>
              <a:ext uri="{FF2B5EF4-FFF2-40B4-BE49-F238E27FC236}">
                <a16:creationId xmlns:a16="http://schemas.microsoft.com/office/drawing/2014/main" id="{79DD7F96-0183-EA31-BC03-8F2C2525DD87}"/>
              </a:ext>
            </a:extLst>
          </p:cNvPr>
          <p:cNvSpPr txBox="1">
            <a:spLocks noChangeArrowheads="1"/>
          </p:cNvSpPr>
          <p:nvPr/>
        </p:nvSpPr>
        <p:spPr bwMode="auto">
          <a:xfrm>
            <a:off x="1195754" y="1574582"/>
            <a:ext cx="1015804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N</a:t>
            </a:r>
            <a:r>
              <a:rPr lang="vi-VN" altLang="en-US" sz="2400" dirty="0"/>
              <a:t>guồn gốc từ AODV và được mở rộng để sử dụng trong IoT.</a:t>
            </a:r>
          </a:p>
          <a:p>
            <a:pPr>
              <a:spcBef>
                <a:spcPct val="0"/>
              </a:spcBef>
              <a:buClrTx/>
              <a:buSzTx/>
              <a:buFontTx/>
              <a:buNone/>
            </a:pPr>
            <a:r>
              <a:rPr lang="en-US" altLang="en-US" sz="2400" dirty="0"/>
              <a:t>- </a:t>
            </a:r>
            <a:r>
              <a:rPr lang="vi-VN" altLang="en-US" sz="2400" dirty="0"/>
              <a:t>Các hoạt động cơ bản của LOADng bao gồm:</a:t>
            </a:r>
          </a:p>
          <a:p>
            <a:pPr>
              <a:spcBef>
                <a:spcPct val="0"/>
              </a:spcBef>
              <a:buClrTx/>
              <a:buSzTx/>
              <a:buFontTx/>
              <a:buNone/>
            </a:pPr>
            <a:r>
              <a:rPr lang="en-US" altLang="en-US" sz="2400" dirty="0"/>
              <a:t>   . </a:t>
            </a:r>
            <a:r>
              <a:rPr lang="vi-VN" altLang="en-US" sz="2400" dirty="0"/>
              <a:t>Tạo yêu cầu lộ trình (RREQs) bởi Bộ định tuyến LOADng (người khởi tạo) để </a:t>
            </a:r>
            <a:r>
              <a:rPr lang="en-US" altLang="en-US" sz="2400" dirty="0" err="1"/>
              <a:t>tìm</a:t>
            </a:r>
            <a:r>
              <a:rPr lang="en-US" altLang="en-US" sz="2400" dirty="0"/>
              <a:t> </a:t>
            </a:r>
            <a:r>
              <a:rPr lang="vi-VN" altLang="en-US" sz="2400" dirty="0"/>
              <a:t>tuyến đường đến một điểm đến,</a:t>
            </a:r>
            <a:r>
              <a:rPr lang="en-US" altLang="en-US" sz="2400" dirty="0"/>
              <a:t> </a:t>
            </a:r>
          </a:p>
          <a:p>
            <a:pPr>
              <a:spcBef>
                <a:spcPct val="0"/>
              </a:spcBef>
              <a:buClrTx/>
              <a:buSzTx/>
              <a:buFontTx/>
              <a:buNone/>
            </a:pPr>
            <a:r>
              <a:rPr lang="en-US" altLang="en-US" sz="2400" dirty="0"/>
              <a:t>   . </a:t>
            </a:r>
            <a:r>
              <a:rPr lang="vi-VN" altLang="en-US" sz="2400" dirty="0"/>
              <a:t>Chuyển tiếp các RREQ như vậy cho đến khi chúng đến được Bộ định tuyến LOADng đích,</a:t>
            </a:r>
          </a:p>
          <a:p>
            <a:pPr>
              <a:spcBef>
                <a:spcPct val="0"/>
              </a:spcBef>
              <a:buClrTx/>
              <a:buSzTx/>
              <a:buFontTx/>
              <a:buNone/>
            </a:pPr>
            <a:r>
              <a:rPr lang="en-US" altLang="en-US" sz="2400" dirty="0"/>
              <a:t>    . </a:t>
            </a:r>
            <a:r>
              <a:rPr lang="vi-VN" altLang="en-US" sz="2400" dirty="0"/>
              <a:t>Tạo các câu trả lời theo lộ trình (RREP) sau khi nhận được RREQ theo điểm đến được chỉ định và chuyển tiếp unicast hop ‐ by ‐ hop của các RREP này tới người khởi tạo.</a:t>
            </a:r>
            <a:endParaRPr lang="en-US"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DB22222-0818-50E5-051F-FAA2DAD25A01}"/>
              </a:ext>
            </a:extLst>
          </p:cNvPr>
          <p:cNvSpPr>
            <a:spLocks noGrp="1" noChangeArrowheads="1"/>
          </p:cNvSpPr>
          <p:nvPr>
            <p:ph type="title"/>
          </p:nvPr>
        </p:nvSpPr>
        <p:spPr>
          <a:xfrm>
            <a:off x="1524000" y="63500"/>
            <a:ext cx="9144000" cy="838200"/>
          </a:xfrm>
        </p:spPr>
        <p:txBody>
          <a:bodyPr anchor="ctr">
            <a:normAutofit fontScale="90000"/>
          </a:bodyP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a:t>
            </a:r>
            <a:r>
              <a:rPr lang="en-US" altLang="en-US" b="1" dirty="0" err="1">
                <a:latin typeface="Tahoma" panose="020B0604030504040204" pitchFamily="34" charset="0"/>
                <a:ea typeface="Tahoma" panose="020B0604030504040204" pitchFamily="34" charset="0"/>
                <a:cs typeface="Tahoma" panose="020B0604030504040204" pitchFamily="34" charset="0"/>
              </a:rPr>
              <a:t>Cơ</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chế</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tuyến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tt</a:t>
            </a:r>
            <a:r>
              <a:rPr lang="en-US" altLang="en-US" b="1"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244E3EB1-D94E-5E9D-CD19-03527EBF1D0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700" name="TextBox 5">
            <a:extLst>
              <a:ext uri="{FF2B5EF4-FFF2-40B4-BE49-F238E27FC236}">
                <a16:creationId xmlns:a16="http://schemas.microsoft.com/office/drawing/2014/main" id="{49E60C87-F6AE-C347-380D-B4C54B86361A}"/>
              </a:ext>
            </a:extLst>
          </p:cNvPr>
          <p:cNvSpPr txBox="1">
            <a:spLocks noChangeArrowheads="1"/>
          </p:cNvSpPr>
          <p:nvPr/>
        </p:nvSpPr>
        <p:spPr bwMode="auto">
          <a:xfrm>
            <a:off x="1195754" y="1624014"/>
            <a:ext cx="984738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400" dirty="0"/>
              <a:t>Nếu một </a:t>
            </a:r>
            <a:r>
              <a:rPr lang="en-US" altLang="en-US" sz="2400" dirty="0" err="1"/>
              <a:t>tuyến</a:t>
            </a:r>
            <a:r>
              <a:rPr lang="en-US" altLang="en-US" sz="2400" dirty="0"/>
              <a:t> </a:t>
            </a:r>
            <a:r>
              <a:rPr lang="en-US" altLang="en-US" sz="2400" dirty="0" err="1"/>
              <a:t>đường</a:t>
            </a:r>
            <a:r>
              <a:rPr lang="en-US" altLang="en-US" sz="2400" dirty="0"/>
              <a:t> </a:t>
            </a:r>
            <a:r>
              <a:rPr lang="en-US" altLang="en-US" sz="2400" dirty="0" err="1"/>
              <a:t>đi</a:t>
            </a:r>
            <a:r>
              <a:rPr lang="vi-VN" altLang="en-US" sz="2400" dirty="0"/>
              <a:t> được phát hiện là bị hỏng, một thông báo Lỗi Tuyến (RERR) sẽ được trả lại cho bộ khởi tạo của gói dữ liệu đó để thông báo cho bộ khởi tạo về việc đứt tuyến.</a:t>
            </a:r>
            <a:endParaRPr lang="en-US" altLang="en-US" sz="2400" dirty="0"/>
          </a:p>
          <a:p>
            <a:pPr>
              <a:spcBef>
                <a:spcPct val="0"/>
              </a:spcBef>
              <a:buClrTx/>
              <a:buSzTx/>
              <a:buFontTx/>
              <a:buChar char="-"/>
            </a:pPr>
            <a:r>
              <a:rPr lang="en-US" altLang="en-US" sz="2400" dirty="0"/>
              <a:t>Optimized flooding is supported, reducing the overhead incurred by  RREQ generation and flooding</a:t>
            </a:r>
          </a:p>
          <a:p>
            <a:pPr>
              <a:spcBef>
                <a:spcPct val="0"/>
              </a:spcBef>
              <a:buClrTx/>
              <a:buSzTx/>
              <a:buFontTx/>
              <a:buChar char="-"/>
            </a:pPr>
            <a:r>
              <a:rPr lang="vi-VN" altLang="en-US" sz="2400" dirty="0"/>
              <a:t>Chỉ điểm đến mới được phép phản hồi RREQ.</a:t>
            </a:r>
          </a:p>
          <a:p>
            <a:pPr>
              <a:spcBef>
                <a:spcPct val="0"/>
              </a:spcBef>
              <a:buClrTx/>
              <a:buSzTx/>
              <a:buFontTx/>
              <a:buChar char="-"/>
            </a:pPr>
            <a:r>
              <a:rPr lang="vi-VN" altLang="en-US" sz="2400" dirty="0"/>
              <a:t>Các bản tin RREQ / RREP được tạo bởi một Bộ định tuyến LOADng nhất định chia sẻ một số thứ tự duy nhất, đơn điệu tăng dần.</a:t>
            </a:r>
            <a:endParaRPr lang="en-US"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92DD08D-F736-7953-FE14-F5978441F278}"/>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tuyến</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68C1A07C-B93F-ABDA-97C3-630B314C8B6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133750-DF5E-AA3A-4979-B22A11EE9EA5}"/>
              </a:ext>
            </a:extLst>
          </p:cNvPr>
          <p:cNvSpPr txBox="1"/>
          <p:nvPr/>
        </p:nvSpPr>
        <p:spPr>
          <a:xfrm>
            <a:off x="778042" y="1219200"/>
            <a:ext cx="10265096" cy="4524315"/>
          </a:xfrm>
          <a:prstGeom prst="rect">
            <a:avLst/>
          </a:prstGeom>
          <a:noFill/>
        </p:spPr>
        <p:txBody>
          <a:bodyPr wrap="square">
            <a:spAutoFit/>
          </a:bodyPr>
          <a:lstStyle/>
          <a:p>
            <a:pPr>
              <a:defRPr/>
            </a:pP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b="1" dirty="0">
                <a:latin typeface="Tahoma" panose="020B0604030504040204" pitchFamily="34" charset="0"/>
                <a:ea typeface="Tahoma" panose="020B0604030504040204" pitchFamily="34" charset="0"/>
                <a:cs typeface="Tahoma" panose="020B0604030504040204" pitchFamily="34" charset="0"/>
              </a:rPr>
              <a:t>Proactive</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Duy</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trì</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cấu</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trúc</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liên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kết</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định</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tuyến</a:t>
            </a:r>
            <a:r>
              <a:rPr lang="en-US" sz="3200" dirty="0">
                <a:latin typeface="Tahoma" panose="020B0604030504040204" pitchFamily="34" charset="0"/>
                <a:ea typeface="Tahoma" panose="020B0604030504040204" pitchFamily="34" charset="0"/>
                <a:cs typeface="Tahoma" panose="020B0604030504040204" pitchFamily="34" charset="0"/>
              </a:rPr>
              <a:t>.</a:t>
            </a:r>
          </a:p>
          <a:p>
            <a:pPr marL="342900" indent="-342900">
              <a:buFontTx/>
              <a:buChar char="-"/>
              <a:defRPr/>
            </a:pPr>
            <a:r>
              <a:rPr lang="en-US" sz="3200" b="1" dirty="0">
                <a:latin typeface="Tahoma" panose="020B0604030504040204" pitchFamily="34" charset="0"/>
                <a:ea typeface="Tahoma" panose="020B0604030504040204" pitchFamily="34" charset="0"/>
                <a:cs typeface="Tahoma" panose="020B0604030504040204" pitchFamily="34" charset="0"/>
              </a:rPr>
              <a:t>Reactive</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Giải</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quyết</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sự</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mâu</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thuẫn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trong</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định</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tuyến</a:t>
            </a:r>
            <a:r>
              <a:rPr lang="en-US" sz="3200" dirty="0">
                <a:latin typeface="Tahoma" panose="020B0604030504040204" pitchFamily="34" charset="0"/>
                <a:ea typeface="Tahoma" panose="020B0604030504040204" pitchFamily="34" charset="0"/>
                <a:cs typeface="Tahoma" panose="020B0604030504040204" pitchFamily="34" charset="0"/>
              </a:rPr>
              <a:t>.</a:t>
            </a:r>
          </a:p>
          <a:p>
            <a:pPr marL="342900" indent="-342900">
              <a:buFontTx/>
              <a:buChar char="-"/>
              <a:defRPr/>
            </a:pPr>
            <a:r>
              <a:rPr lang="vi-VN" sz="3200" dirty="0">
                <a:latin typeface="Tahoma" panose="020B0604030504040204" pitchFamily="34" charset="0"/>
                <a:ea typeface="Tahoma" panose="020B0604030504040204" pitchFamily="34" charset="0"/>
                <a:cs typeface="Tahoma" panose="020B0604030504040204" pitchFamily="34" charset="0"/>
              </a:rPr>
              <a:t>Hỗ trợ dữ liệu ‐ Xác thực đường dẫn và phát hiện</a:t>
            </a:r>
            <a:r>
              <a:rPr lang="en-US" sz="3200" dirty="0">
                <a:latin typeface="Tahoma" panose="020B0604030504040204" pitchFamily="34" charset="0"/>
                <a:ea typeface="Tahoma" panose="020B0604030504040204" pitchFamily="34" charset="0"/>
                <a:cs typeface="Tahoma" panose="020B0604030504040204" pitchFamily="34" charset="0"/>
              </a:rPr>
              <a:t> </a:t>
            </a:r>
            <a:r>
              <a:rPr lang="vi-VN" sz="3200" dirty="0">
                <a:latin typeface="Tahoma" panose="020B0604030504040204" pitchFamily="34" charset="0"/>
                <a:ea typeface="Tahoma" panose="020B0604030504040204" pitchFamily="34" charset="0"/>
                <a:cs typeface="Tahoma" panose="020B0604030504040204" pitchFamily="34" charset="0"/>
              </a:rPr>
              <a:t>lặp vòng </a:t>
            </a:r>
            <a:r>
              <a:rPr lang="en-US" sz="3200" dirty="0">
                <a:latin typeface="Tahoma" panose="020B0604030504040204" pitchFamily="34" charset="0"/>
                <a:ea typeface="Tahoma" panose="020B0604030504040204" pitchFamily="34" charset="0"/>
                <a:cs typeface="Tahoma" panose="020B0604030504040204" pitchFamily="34" charset="0"/>
              </a:rPr>
              <a:t>(loop detection)</a:t>
            </a:r>
            <a:endParaRPr lang="vi-VN" sz="32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r>
              <a:rPr lang="vi-VN" sz="3200" dirty="0">
                <a:latin typeface="Tahoma" panose="020B0604030504040204" pitchFamily="34" charset="0"/>
                <a:ea typeface="Tahoma" panose="020B0604030504040204" pitchFamily="34" charset="0"/>
                <a:cs typeface="Tahoma" panose="020B0604030504040204" pitchFamily="34" charset="0"/>
              </a:rPr>
              <a:t>Các mục tiêu tối ưu hóa định tuyến bao gồm</a:t>
            </a:r>
            <a:r>
              <a:rPr lang="en-US" sz="3200" dirty="0">
                <a:latin typeface="Tahoma" panose="020B0604030504040204" pitchFamily="34" charset="0"/>
                <a:ea typeface="Tahoma" panose="020B0604030504040204" pitchFamily="34" charset="0"/>
                <a:cs typeface="Tahoma" panose="020B0604030504040204" pitchFamily="34" charset="0"/>
              </a:rPr>
              <a:t>: </a:t>
            </a:r>
            <a:endParaRPr lang="vi-VN" sz="3200" dirty="0">
              <a:latin typeface="Tahoma" panose="020B0604030504040204" pitchFamily="34" charset="0"/>
              <a:ea typeface="Tahoma" panose="020B0604030504040204" pitchFamily="34" charset="0"/>
              <a:cs typeface="Tahoma" panose="020B0604030504040204" pitchFamily="34" charset="0"/>
            </a:endParaRPr>
          </a:p>
          <a:p>
            <a:pPr marL="977900" indent="-342900">
              <a:buFont typeface="Wingdings" panose="05000000000000000000" pitchFamily="2" charset="2"/>
              <a:buChar char="§"/>
              <a:defRPr/>
            </a:pPr>
            <a:r>
              <a:rPr lang="vi-VN" sz="3200" dirty="0">
                <a:latin typeface="Tahoma" panose="020B0604030504040204" pitchFamily="34" charset="0"/>
                <a:ea typeface="Tahoma" panose="020B0604030504040204" pitchFamily="34" charset="0"/>
                <a:cs typeface="Tahoma" panose="020B0604030504040204" pitchFamily="34" charset="0"/>
              </a:rPr>
              <a:t>giảm thiểu năng lượng</a:t>
            </a:r>
          </a:p>
          <a:p>
            <a:pPr marL="977900" indent="-342900">
              <a:buFont typeface="Wingdings" panose="05000000000000000000" pitchFamily="2" charset="2"/>
              <a:buChar char="§"/>
              <a:defRPr/>
            </a:pPr>
            <a:r>
              <a:rPr lang="vi-VN" sz="3200" dirty="0">
                <a:latin typeface="Tahoma" panose="020B0604030504040204" pitchFamily="34" charset="0"/>
                <a:ea typeface="Tahoma" panose="020B0604030504040204" pitchFamily="34" charset="0"/>
                <a:cs typeface="Tahoma" panose="020B0604030504040204" pitchFamily="34" charset="0"/>
              </a:rPr>
              <a:t>giảm thiểu độ trễ</a:t>
            </a:r>
          </a:p>
          <a:p>
            <a:pPr marL="977900" indent="-342900">
              <a:buFont typeface="Wingdings" panose="05000000000000000000" pitchFamily="2" charset="2"/>
              <a:buChar char="§"/>
              <a:defRPr/>
            </a:pPr>
            <a:r>
              <a:rPr lang="vi-VN" sz="3200" dirty="0">
                <a:latin typeface="Tahoma" panose="020B0604030504040204" pitchFamily="34" charset="0"/>
                <a:ea typeface="Tahoma" panose="020B0604030504040204" pitchFamily="34" charset="0"/>
                <a:cs typeface="Tahoma" panose="020B0604030504040204" pitchFamily="34" charset="0"/>
              </a:rPr>
              <a:t>đáp ứng các ràng buộc (công suất nút w.r.t, băng thông, v.v.)</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792F352-43F1-F684-1851-0A24BAFB5B3A}"/>
              </a:ext>
            </a:extLst>
          </p:cNvPr>
          <p:cNvSpPr>
            <a:spLocks noGrp="1" noChangeArrowheads="1"/>
          </p:cNvSpPr>
          <p:nvPr>
            <p:ph type="title"/>
          </p:nvPr>
        </p:nvSpPr>
        <p:spPr>
          <a:xfrm>
            <a:off x="0" y="228600"/>
            <a:ext cx="10668000" cy="838200"/>
          </a:xfrm>
        </p:spPr>
        <p:txBody>
          <a:bodyPr anchor="ctr">
            <a:normAutofit fontScale="90000"/>
          </a:bodyPr>
          <a:lstStyle/>
          <a:p>
            <a:pPr marL="342900" indent="-342900" algn="ctr"/>
            <a:r>
              <a:rPr lang="en-IN" altLang="en-US" b="1" dirty="0">
                <a:latin typeface="Tahoma" panose="020B0604030504040204" pitchFamily="34" charset="0"/>
                <a:ea typeface="Tahoma" panose="020B0604030504040204" pitchFamily="34" charset="0"/>
                <a:cs typeface="Tahoma" panose="020B0604030504040204" pitchFamily="34" charset="0"/>
              </a:rPr>
              <a:t>RFID - radio‐frequency identification</a:t>
            </a:r>
            <a:br>
              <a:rPr lang="en-IN" altLang="en-US" b="1" dirty="0">
                <a:latin typeface="Tahoma" panose="020B0604030504040204" pitchFamily="34" charset="0"/>
                <a:ea typeface="Tahoma" panose="020B0604030504040204" pitchFamily="34" charset="0"/>
                <a:cs typeface="Tahoma" panose="020B0604030504040204" pitchFamily="34" charset="0"/>
              </a:rPr>
            </a:br>
            <a:r>
              <a:rPr lang="en-IN" altLang="en-US" b="1" dirty="0" err="1">
                <a:latin typeface="Tahoma" panose="020B0604030504040204" pitchFamily="34" charset="0"/>
                <a:ea typeface="Tahoma" panose="020B0604030504040204" pitchFamily="34" charset="0"/>
                <a:cs typeface="Tahoma" panose="020B0604030504040204" pitchFamily="34" charset="0"/>
              </a:rPr>
              <a:t>Giới</a:t>
            </a:r>
            <a:r>
              <a:rPr lang="en-IN" altLang="en-US" b="1" dirty="0">
                <a:latin typeface="Tahoma" panose="020B0604030504040204" pitchFamily="34" charset="0"/>
                <a:ea typeface="Tahoma" panose="020B0604030504040204" pitchFamily="34" charset="0"/>
                <a:cs typeface="Tahoma" panose="020B0604030504040204" pitchFamily="34" charset="0"/>
              </a:rPr>
              <a:t> </a:t>
            </a:r>
            <a:r>
              <a:rPr lang="en-IN" altLang="en-US" b="1" dirty="0" err="1">
                <a:latin typeface="Tahoma" panose="020B0604030504040204" pitchFamily="34" charset="0"/>
                <a:ea typeface="Tahoma" panose="020B0604030504040204" pitchFamily="34" charset="0"/>
                <a:cs typeface="Tahoma" panose="020B0604030504040204" pitchFamily="34" charset="0"/>
              </a:rPr>
              <a:t>thiệu</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C91227FA-53A8-17B3-BEC1-82C5649CF5A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B7F95B-BC4D-568F-3756-CFF6C05A7893}"/>
              </a:ext>
            </a:extLst>
          </p:cNvPr>
          <p:cNvSpPr txBox="1"/>
          <p:nvPr/>
        </p:nvSpPr>
        <p:spPr>
          <a:xfrm>
            <a:off x="1364566" y="1608139"/>
            <a:ext cx="9509760" cy="1569660"/>
          </a:xfrm>
          <a:prstGeom prst="rect">
            <a:avLst/>
          </a:prstGeom>
          <a:noFill/>
        </p:spPr>
        <p:txBody>
          <a:bodyPr wrap="square">
            <a:spAutoFit/>
          </a:bodyPr>
          <a:lstStyle/>
          <a:p>
            <a:pPr>
              <a:defRPr/>
            </a:pPr>
            <a:r>
              <a:rPr lang="en-US" sz="2400" dirty="0"/>
              <a:t>- </a:t>
            </a:r>
            <a:r>
              <a:rPr lang="vi-VN" sz="2400" dirty="0"/>
              <a:t>RFID là từ viết tắt của "nhận dạng tần số vô tuyến"</a:t>
            </a:r>
          </a:p>
          <a:p>
            <a:pPr marL="342900" indent="-342900">
              <a:buFontTx/>
              <a:buChar char="-"/>
              <a:defRPr/>
            </a:pPr>
            <a:r>
              <a:rPr lang="vi-VN" sz="2400" dirty="0"/>
              <a:t>Dữ liệu được mã hóa kỹ thuật số trong thẻ RFID</a:t>
            </a:r>
            <a:endParaRPr lang="en-US" sz="2400" dirty="0"/>
          </a:p>
          <a:p>
            <a:pPr marL="342900" indent="-342900">
              <a:buFontTx/>
              <a:buChar char="-"/>
              <a:defRPr/>
            </a:pPr>
            <a:r>
              <a:rPr lang="vi-VN" sz="2400" dirty="0"/>
              <a:t>Hơi giống với mã vạch.</a:t>
            </a:r>
          </a:p>
          <a:p>
            <a:pPr marL="342900" indent="-342900">
              <a:buFontTx/>
              <a:buChar char="-"/>
              <a:defRPr/>
            </a:pPr>
            <a:r>
              <a:rPr lang="vi-VN" sz="2400" dirty="0"/>
              <a:t>Dữ liệu đọc từ các thẻ được người đọc lưu trữ trong cơ sở dữ liệu.</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540035A-08D6-1EBA-5492-88D267BD917B}"/>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dirty="0" err="1">
                <a:latin typeface="Tahoma" panose="020B0604030504040204" pitchFamily="34" charset="0"/>
                <a:ea typeface="Tahoma" panose="020B0604030504040204" pitchFamily="34" charset="0"/>
                <a:cs typeface="Tahoma" panose="020B0604030504040204" pitchFamily="34" charset="0"/>
              </a:rPr>
              <a:t>Đặc</a:t>
            </a:r>
            <a:r>
              <a:rPr lang="en-IN" altLang="en-US" b="1" dirty="0">
                <a:latin typeface="Tahoma" panose="020B0604030504040204" pitchFamily="34" charset="0"/>
                <a:ea typeface="Tahoma" panose="020B0604030504040204" pitchFamily="34" charset="0"/>
                <a:cs typeface="Tahoma" panose="020B0604030504040204" pitchFamily="34" charset="0"/>
              </a:rPr>
              <a:t> </a:t>
            </a:r>
            <a:r>
              <a:rPr lang="en-IN" altLang="en-US" b="1" dirty="0" err="1">
                <a:latin typeface="Tahoma" panose="020B0604030504040204" pitchFamily="34" charset="0"/>
                <a:ea typeface="Tahoma" panose="020B0604030504040204" pitchFamily="34" charset="0"/>
                <a:cs typeface="Tahoma" panose="020B0604030504040204" pitchFamily="34" charset="0"/>
              </a:rPr>
              <a:t>điểm</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6BD5AA6F-323D-1B96-331E-8F299393D05A}"/>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5844" name="TextBox 4">
            <a:extLst>
              <a:ext uri="{FF2B5EF4-FFF2-40B4-BE49-F238E27FC236}">
                <a16:creationId xmlns:a16="http://schemas.microsoft.com/office/drawing/2014/main" id="{2752EF46-98A0-49C4-B047-42A050ECFCB3}"/>
              </a:ext>
            </a:extLst>
          </p:cNvPr>
          <p:cNvSpPr txBox="1">
            <a:spLocks noChangeArrowheads="1"/>
          </p:cNvSpPr>
          <p:nvPr/>
        </p:nvSpPr>
        <p:spPr bwMode="auto">
          <a:xfrm>
            <a:off x="1392701" y="1415952"/>
            <a:ext cx="979111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Thẻ RFID bao gồm một mạch tích hợp và một ăng-ten.</a:t>
            </a:r>
          </a:p>
          <a:p>
            <a:pPr>
              <a:spcBef>
                <a:spcPct val="0"/>
              </a:spcBef>
              <a:buClrTx/>
              <a:buSzTx/>
              <a:buFontTx/>
              <a:buNone/>
            </a:pPr>
            <a:r>
              <a:rPr lang="en-US" altLang="en-US" sz="2400" dirty="0"/>
              <a:t>- </a:t>
            </a:r>
            <a:r>
              <a:rPr lang="vi-VN" altLang="en-US" sz="2400" dirty="0"/>
              <a:t>Thẻ được bao phủ bởi một vật liệu bảo vệ cũng hoạt động như một lá chắn chống lại các tác động môi trường khác nhau.</a:t>
            </a:r>
          </a:p>
          <a:p>
            <a:pPr>
              <a:spcBef>
                <a:spcPct val="0"/>
              </a:spcBef>
              <a:buClrTx/>
              <a:buSzTx/>
              <a:buFontTx/>
              <a:buNone/>
            </a:pPr>
            <a:r>
              <a:rPr lang="en-US" altLang="en-US" sz="2400" dirty="0"/>
              <a:t>- </a:t>
            </a:r>
            <a:r>
              <a:rPr lang="vi-VN" altLang="en-US" sz="2400" dirty="0"/>
              <a:t>Thẻ có thể </a:t>
            </a:r>
            <a:r>
              <a:rPr lang="vi-VN" altLang="en-US" sz="2400" b="1" dirty="0"/>
              <a:t>passive or active</a:t>
            </a:r>
            <a:r>
              <a:rPr lang="vi-VN" altLang="en-US" sz="2400" dirty="0"/>
              <a:t>.</a:t>
            </a:r>
          </a:p>
          <a:p>
            <a:pPr>
              <a:spcBef>
                <a:spcPct val="0"/>
              </a:spcBef>
              <a:buClrTx/>
              <a:buSzTx/>
              <a:buFontTx/>
              <a:buNone/>
            </a:pPr>
            <a:r>
              <a:rPr lang="en-US" altLang="en-US" sz="2400" dirty="0"/>
              <a:t>- </a:t>
            </a:r>
            <a:r>
              <a:rPr lang="vi-VN" altLang="en-US" sz="2400" dirty="0"/>
              <a:t>Thẻ RFID passive được sử dụng rộng rãi nhất.</a:t>
            </a:r>
          </a:p>
          <a:p>
            <a:pPr>
              <a:spcBef>
                <a:spcPct val="0"/>
              </a:spcBef>
              <a:buClrTx/>
              <a:buSzTx/>
              <a:buFontTx/>
              <a:buNone/>
            </a:pPr>
            <a:r>
              <a:rPr lang="en-US" altLang="en-US" sz="2400" dirty="0"/>
              <a:t>- </a:t>
            </a:r>
            <a:r>
              <a:rPr lang="vi-VN" altLang="en-US" sz="2400" dirty="0"/>
              <a:t>Các thẻ </a:t>
            </a:r>
            <a:r>
              <a:rPr lang="vi-VN" altLang="en-US" sz="2400" b="1" dirty="0"/>
              <a:t>passive </a:t>
            </a:r>
            <a:r>
              <a:rPr lang="vi-VN" altLang="en-US" sz="2400" dirty="0"/>
              <a:t>phải được cấp nguồn bởi bộ đọc cảm ứng trước khi chúng có thể truyền thông tin, trong khi các thẻ </a:t>
            </a:r>
            <a:r>
              <a:rPr lang="vi-VN" altLang="en-US" sz="2400" b="1" dirty="0"/>
              <a:t>active </a:t>
            </a:r>
            <a:r>
              <a:rPr lang="vi-VN" altLang="en-US" sz="2400" dirty="0"/>
              <a:t>có nguồn cung cấp năng lượng riêng.</a:t>
            </a:r>
            <a:endParaRPr lang="en-US"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1EE2D6F-C045-4784-29FE-9412AFEB852B}"/>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err="1">
                <a:latin typeface="Tahoma" panose="020B0604030504040204" pitchFamily="34" charset="0"/>
                <a:ea typeface="Tahoma" panose="020B0604030504040204" pitchFamily="34" charset="0"/>
                <a:cs typeface="Tahoma" panose="020B0604030504040204" pitchFamily="34" charset="0"/>
              </a:rPr>
              <a:t>Nguyên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tắc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làm</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việc</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2652E962-14BD-D075-449F-698C2A103ED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92" name="TextBox 5">
            <a:extLst>
              <a:ext uri="{FF2B5EF4-FFF2-40B4-BE49-F238E27FC236}">
                <a16:creationId xmlns:a16="http://schemas.microsoft.com/office/drawing/2014/main" id="{202F1EC4-2312-FD8A-F41E-37AD3121F921}"/>
              </a:ext>
            </a:extLst>
          </p:cNvPr>
          <p:cNvSpPr txBox="1">
            <a:spLocks noChangeArrowheads="1"/>
          </p:cNvSpPr>
          <p:nvPr/>
        </p:nvSpPr>
        <p:spPr bwMode="auto">
          <a:xfrm>
            <a:off x="1524000" y="1313155"/>
            <a:ext cx="991303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Bắt nguồn từ công nghệ Nhận dạng và Thu thập Dữ liệu Tự động (AIDC).</a:t>
            </a:r>
          </a:p>
          <a:p>
            <a:pPr>
              <a:spcBef>
                <a:spcPct val="0"/>
              </a:spcBef>
              <a:buClrTx/>
              <a:buSzTx/>
              <a:buFontTx/>
              <a:buNone/>
            </a:pPr>
            <a:r>
              <a:rPr lang="en-US" altLang="en-US" sz="2400" dirty="0"/>
              <a:t>- </a:t>
            </a:r>
            <a:r>
              <a:rPr lang="vi-VN" altLang="en-US" sz="2400" dirty="0"/>
              <a:t>AIDC thực hiện xác định đối tượng, thu thập dữ liệu đối tượng và ánh xạ dữ liệu thu thập được tới các hệ thống máy tính mà không có sự can thiệp của con người.</a:t>
            </a:r>
          </a:p>
          <a:p>
            <a:pPr>
              <a:spcBef>
                <a:spcPct val="0"/>
              </a:spcBef>
              <a:buClrTx/>
              <a:buSzTx/>
              <a:buFontTx/>
              <a:buNone/>
            </a:pPr>
            <a:r>
              <a:rPr lang="en-US" altLang="en-US" sz="2400" dirty="0"/>
              <a:t>- </a:t>
            </a:r>
            <a:r>
              <a:rPr lang="vi-VN" altLang="en-US" sz="2400" dirty="0"/>
              <a:t>AIDC sử dụng giao tiếp có dây</a:t>
            </a:r>
          </a:p>
          <a:p>
            <a:pPr>
              <a:spcBef>
                <a:spcPct val="0"/>
              </a:spcBef>
              <a:buClrTx/>
              <a:buSzTx/>
              <a:buFontTx/>
              <a:buNone/>
            </a:pPr>
            <a:r>
              <a:rPr lang="en-US" altLang="en-US" sz="2400" dirty="0"/>
              <a:t>- </a:t>
            </a:r>
            <a:r>
              <a:rPr lang="vi-VN" altLang="en-US" sz="2400" dirty="0"/>
              <a:t>RFID sử dụng sóng vô tuyến để thực hiện các chức năng AIDC.</a:t>
            </a:r>
          </a:p>
          <a:p>
            <a:pPr>
              <a:spcBef>
                <a:spcPct val="0"/>
              </a:spcBef>
              <a:buClrTx/>
              <a:buSzTx/>
              <a:buFontTx/>
              <a:buNone/>
            </a:pPr>
            <a:r>
              <a:rPr lang="en-US" altLang="en-US" sz="2400" dirty="0"/>
              <a:t>- </a:t>
            </a:r>
            <a:r>
              <a:rPr lang="vi-VN" altLang="en-US" sz="2400" dirty="0"/>
              <a:t>Các thành phần chính của hệ thống RFID bao gồm thẻ RFID hoặc nhãn thông minh, đầu đọc RFID và ăng-ten.</a:t>
            </a:r>
            <a:endParaRPr lang="en-US" alt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4D2F6E4-E002-0754-4003-65B69CA25885}"/>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err="1">
                <a:latin typeface="Tahoma" panose="020B0604030504040204" pitchFamily="34" charset="0"/>
                <a:ea typeface="Tahoma" panose="020B0604030504040204" pitchFamily="34" charset="0"/>
                <a:cs typeface="Tahoma" panose="020B0604030504040204" pitchFamily="34" charset="0"/>
              </a:rPr>
              <a:t>Nguyên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tắc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làm</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việc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tt</a:t>
            </a:r>
            <a:r>
              <a:rPr lang="en-US" altLang="en-US" b="1"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35ADD490-C990-7D53-0026-6278CF7E1D6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9940" name="Picture 1">
            <a:extLst>
              <a:ext uri="{FF2B5EF4-FFF2-40B4-BE49-F238E27FC236}">
                <a16:creationId xmlns:a16="http://schemas.microsoft.com/office/drawing/2014/main" id="{FC5211D6-435A-6812-5593-02C9133F7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82" y="1536701"/>
            <a:ext cx="9443427" cy="483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2E49836-8D8C-3494-15D3-622355E0A2D4}"/>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err="1">
                <a:latin typeface="Tahoma" panose="020B0604030504040204" pitchFamily="34" charset="0"/>
                <a:ea typeface="Tahoma" panose="020B0604030504040204" pitchFamily="34" charset="0"/>
                <a:cs typeface="Tahoma" panose="020B0604030504040204" pitchFamily="34" charset="0"/>
              </a:rPr>
              <a:t>Ứng</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dụng</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DBC32CDD-9709-F53A-8C2F-0CC784909AE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988" name="TextBox 5">
            <a:extLst>
              <a:ext uri="{FF2B5EF4-FFF2-40B4-BE49-F238E27FC236}">
                <a16:creationId xmlns:a16="http://schemas.microsoft.com/office/drawing/2014/main" id="{76766D1C-74FB-906A-D6EC-AF3E26F5ABAE}"/>
              </a:ext>
            </a:extLst>
          </p:cNvPr>
          <p:cNvSpPr txBox="1">
            <a:spLocks noChangeArrowheads="1"/>
          </p:cNvSpPr>
          <p:nvPr/>
        </p:nvSpPr>
        <p:spPr bwMode="auto">
          <a:xfrm>
            <a:off x="1803400" y="1533186"/>
            <a:ext cx="8585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Quản lý hàng tồn kho</a:t>
            </a:r>
          </a:p>
          <a:p>
            <a:pPr>
              <a:spcBef>
                <a:spcPct val="0"/>
              </a:spcBef>
              <a:buClrTx/>
              <a:buSzTx/>
              <a:buFontTx/>
              <a:buNone/>
            </a:pPr>
            <a:r>
              <a:rPr lang="en-US" altLang="en-US" sz="2400" dirty="0"/>
              <a:t>- </a:t>
            </a:r>
            <a:r>
              <a:rPr lang="vi-VN" altLang="en-US" sz="2400" dirty="0"/>
              <a:t>Theo dõi tài sản</a:t>
            </a:r>
          </a:p>
          <a:p>
            <a:pPr>
              <a:spcBef>
                <a:spcPct val="0"/>
              </a:spcBef>
              <a:buClrTx/>
              <a:buSzTx/>
              <a:buFontTx/>
              <a:buNone/>
            </a:pPr>
            <a:r>
              <a:rPr lang="en-US" altLang="en-US" sz="2400" dirty="0"/>
              <a:t>- </a:t>
            </a:r>
            <a:r>
              <a:rPr lang="vi-VN" altLang="en-US" sz="2400" dirty="0"/>
              <a:t>Theo dõi nhân sự</a:t>
            </a:r>
          </a:p>
          <a:p>
            <a:pPr>
              <a:spcBef>
                <a:spcPct val="0"/>
              </a:spcBef>
              <a:buClrTx/>
              <a:buSzTx/>
              <a:buFontTx/>
              <a:buNone/>
            </a:pPr>
            <a:r>
              <a:rPr lang="en-US" altLang="en-US" sz="2400" dirty="0"/>
              <a:t>- </a:t>
            </a:r>
            <a:r>
              <a:rPr lang="vi-VN" altLang="en-US" sz="2400" dirty="0"/>
              <a:t>Kiểm soát việc ra vào các khu vực hạn chế</a:t>
            </a:r>
          </a:p>
          <a:p>
            <a:pPr>
              <a:spcBef>
                <a:spcPct val="0"/>
              </a:spcBef>
              <a:buClrTx/>
              <a:buSzTx/>
              <a:buFontTx/>
              <a:buNone/>
            </a:pPr>
            <a:r>
              <a:rPr lang="en-US" altLang="en-US" sz="2400" dirty="0"/>
              <a:t>- </a:t>
            </a:r>
            <a:r>
              <a:rPr lang="vi-VN" altLang="en-US" sz="2400" dirty="0"/>
              <a:t>Quản lý chuỗi cung ứng</a:t>
            </a:r>
          </a:p>
          <a:p>
            <a:pPr>
              <a:spcBef>
                <a:spcPct val="0"/>
              </a:spcBef>
              <a:buClrTx/>
              <a:buSzTx/>
              <a:buFontTx/>
              <a:buNone/>
            </a:pPr>
            <a:r>
              <a:rPr lang="en-US" altLang="en-US" sz="2400" dirty="0"/>
              <a:t>- </a:t>
            </a:r>
            <a:r>
              <a:rPr lang="vi-VN" altLang="en-US" sz="2400" dirty="0"/>
              <a:t>Phòng chống hàng giả (ví dụ: trong ngành dược phẩm)</a:t>
            </a:r>
            <a:endParaRPr lang="en-US"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BF14C68-D383-B535-2F52-393871621E66}"/>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sz="4000" dirty="0">
                <a:solidFill>
                  <a:srgbClr val="090E21"/>
                </a:solidFill>
                <a:latin typeface="Arial" panose="020B0604020202020204" pitchFamily="34" charset="0"/>
              </a:rPr>
              <a:t>2.1 </a:t>
            </a:r>
            <a:r>
              <a:rPr lang="en-US" altLang="en-US" sz="4000" dirty="0" err="1">
                <a:solidFill>
                  <a:srgbClr val="090E21"/>
                </a:solidFill>
                <a:latin typeface="Arial" panose="020B0604020202020204" pitchFamily="34" charset="0"/>
              </a:rPr>
              <a:t>Các</a:t>
            </a:r>
            <a:r>
              <a:rPr lang="en-US" altLang="en-US" sz="4000" dirty="0">
                <a:solidFill>
                  <a:srgbClr val="090E21"/>
                </a:solidFill>
                <a:latin typeface="Arial" panose="020B0604020202020204" pitchFamily="34" charset="0"/>
              </a:rPr>
              <a:t> </a:t>
            </a:r>
            <a:r>
              <a:rPr lang="en-US" altLang="en-US" sz="4000" dirty="0" err="1">
                <a:solidFill>
                  <a:srgbClr val="090E21"/>
                </a:solidFill>
                <a:latin typeface="Arial" panose="020B0604020202020204" pitchFamily="34" charset="0"/>
              </a:rPr>
              <a:t>giao</a:t>
            </a:r>
            <a:r>
              <a:rPr lang="en-US" altLang="en-US" sz="4000" dirty="0">
                <a:solidFill>
                  <a:srgbClr val="090E21"/>
                </a:solidFill>
                <a:latin typeface="Arial" panose="020B0604020202020204" pitchFamily="34" charset="0"/>
              </a:rPr>
              <a:t> </a:t>
            </a:r>
            <a:r>
              <a:rPr lang="en-US" altLang="en-US" sz="4000" dirty="0" err="1">
                <a:solidFill>
                  <a:srgbClr val="090E21"/>
                </a:solidFill>
                <a:latin typeface="Arial" panose="020B0604020202020204" pitchFamily="34" charset="0"/>
              </a:rPr>
              <a:t>thức</a:t>
            </a:r>
            <a:endParaRPr lang="en-US" altLang="en-US" sz="4000" dirty="0">
              <a:solidFill>
                <a:srgbClr val="090E21"/>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7B5E493F-69A2-A7C9-FBFC-91E3047B1F8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705B6E-5C10-8B1C-8547-2E3AADF638BE}"/>
              </a:ext>
            </a:extLst>
          </p:cNvPr>
          <p:cNvSpPr txBox="1"/>
          <p:nvPr/>
        </p:nvSpPr>
        <p:spPr>
          <a:xfrm>
            <a:off x="1406769" y="1524001"/>
            <a:ext cx="9261231" cy="3785652"/>
          </a:xfrm>
          <a:prstGeom prst="rect">
            <a:avLst/>
          </a:prstGeom>
          <a:noFill/>
        </p:spPr>
        <p:txBody>
          <a:bodyPr wrap="square">
            <a:spAutoFit/>
          </a:bodyPr>
          <a:lstStyle/>
          <a:p>
            <a:pPr>
              <a:defRPr/>
            </a:pP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Các</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giao</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thức</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kết</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nối</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a:t>
            </a:r>
          </a:p>
          <a:p>
            <a:pPr>
              <a:defRPr/>
            </a:pPr>
            <a:r>
              <a:rPr lang="en-US" sz="2400" b="1" dirty="0">
                <a:latin typeface="Tahoma" panose="020B0604030504040204" pitchFamily="34" charset="0"/>
                <a:ea typeface="Tahoma" panose="020B0604030504040204" pitchFamily="34" charset="0"/>
                <a:cs typeface="Tahoma" panose="020B0604030504040204" pitchFamily="34" charset="0"/>
              </a:rPr>
              <a:t>- 6LowPAN - </a:t>
            </a:r>
            <a:r>
              <a:rPr lang="en-IN" altLang="en-US" sz="2400" dirty="0">
                <a:latin typeface="Tahoma" panose="020B0604030504040204" pitchFamily="34" charset="0"/>
                <a:ea typeface="Tahoma" panose="020B0604030504040204" pitchFamily="34" charset="0"/>
                <a:cs typeface="Tahoma" panose="020B0604030504040204" pitchFamily="34" charset="0"/>
              </a:rPr>
              <a:t>Low‐power Wireless Personal Area Networks over IPv6</a:t>
            </a:r>
            <a:endParaRPr lang="en-US" sz="2400" b="1" dirty="0">
              <a:latin typeface="Tahoma" panose="020B0604030504040204" pitchFamily="34" charset="0"/>
              <a:ea typeface="Tahoma" panose="020B0604030504040204" pitchFamily="34" charset="0"/>
              <a:cs typeface="Tahoma" panose="020B0604030504040204" pitchFamily="34" charset="0"/>
            </a:endParaRPr>
          </a:p>
          <a:p>
            <a:pPr>
              <a:defRPr/>
            </a:pPr>
            <a:r>
              <a:rPr lang="en-US" sz="2400" b="1" dirty="0">
                <a:latin typeface="Tahoma" panose="020B0604030504040204" pitchFamily="34" charset="0"/>
                <a:ea typeface="Tahoma" panose="020B0604030504040204" pitchFamily="34" charset="0"/>
                <a:cs typeface="Tahoma" panose="020B0604030504040204" pitchFamily="34" charset="0"/>
              </a:rPr>
              <a:t>- RPL</a:t>
            </a:r>
            <a:endParaRPr lang="en-US" sz="2400" dirty="0">
              <a:latin typeface="Tahoma" panose="020B0604030504040204" pitchFamily="34" charset="0"/>
              <a:ea typeface="Tahoma" panose="020B0604030504040204" pitchFamily="34" charset="0"/>
              <a:cs typeface="Tahoma" panose="020B0604030504040204" pitchFamily="34" charset="0"/>
            </a:endParaRPr>
          </a:p>
          <a:p>
            <a:pPr>
              <a:defRPr/>
            </a:pP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Các</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giao</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thức</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dữ</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liệu</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a:t>
            </a:r>
          </a:p>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dirty="0">
                <a:latin typeface="Tahoma" panose="020B0604030504040204" pitchFamily="34" charset="0"/>
                <a:ea typeface="Tahoma" panose="020B0604030504040204" pitchFamily="34" charset="0"/>
                <a:cs typeface="Tahoma" panose="020B0604030504040204" pitchFamily="34" charset="0"/>
              </a:rPr>
              <a:t>MQTT</a:t>
            </a:r>
            <a:r>
              <a:rPr lang="en-US" sz="2400" dirty="0">
                <a:latin typeface="Tahoma" panose="020B0604030504040204" pitchFamily="34" charset="0"/>
                <a:ea typeface="Tahoma" panose="020B0604030504040204" pitchFamily="34" charset="0"/>
                <a:cs typeface="Tahoma" panose="020B0604030504040204" pitchFamily="34" charset="0"/>
              </a:rPr>
              <a:t> - </a:t>
            </a:r>
            <a:r>
              <a:rPr lang="en-IN" altLang="en-US" sz="2400" dirty="0">
                <a:latin typeface="Tahoma" panose="020B0604030504040204" pitchFamily="34" charset="0"/>
                <a:ea typeface="Tahoma" panose="020B0604030504040204" pitchFamily="34" charset="0"/>
                <a:cs typeface="Tahoma" panose="020B0604030504040204" pitchFamily="34" charset="0"/>
              </a:rPr>
              <a:t>Message Queue Telemetry Transport</a:t>
            </a:r>
            <a:endParaRPr lang="en-US" sz="2400" dirty="0">
              <a:latin typeface="Tahoma" panose="020B0604030504040204" pitchFamily="34" charset="0"/>
              <a:ea typeface="Tahoma" panose="020B0604030504040204" pitchFamily="34" charset="0"/>
              <a:cs typeface="Tahoma" panose="020B0604030504040204" pitchFamily="34" charset="0"/>
            </a:endParaRPr>
          </a:p>
          <a:p>
            <a:pPr>
              <a:defRPr/>
            </a:pPr>
            <a:r>
              <a:rPr lang="en-US" sz="2400" dirty="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 CoAP </a:t>
            </a:r>
            <a:r>
              <a:rPr lang="en-US" sz="2400" dirty="0">
                <a:latin typeface="Tahoma" panose="020B0604030504040204" pitchFamily="34" charset="0"/>
                <a:ea typeface="Tahoma" panose="020B0604030504040204" pitchFamily="34" charset="0"/>
                <a:cs typeface="Tahoma" panose="020B0604030504040204" pitchFamily="34" charset="0"/>
              </a:rPr>
              <a:t>– Constrained Application Protocol</a:t>
            </a:r>
          </a:p>
          <a:p>
            <a:pPr>
              <a:defRPr/>
            </a:pPr>
            <a:r>
              <a:rPr lang="en-US" sz="2400" b="1" dirty="0">
                <a:latin typeface="Tahoma" panose="020B0604030504040204" pitchFamily="34" charset="0"/>
                <a:ea typeface="Tahoma" panose="020B0604030504040204" pitchFamily="34" charset="0"/>
                <a:cs typeface="Tahoma" panose="020B0604030504040204" pitchFamily="34" charset="0"/>
              </a:rPr>
              <a:t>- XMPP</a:t>
            </a:r>
            <a:r>
              <a:rPr lang="en-US" sz="2400" dirty="0">
                <a:latin typeface="Tahoma" panose="020B0604030504040204" pitchFamily="34" charset="0"/>
                <a:ea typeface="Tahoma" panose="020B0604030504040204" pitchFamily="34" charset="0"/>
                <a:cs typeface="Tahoma" panose="020B0604030504040204" pitchFamily="34" charset="0"/>
              </a:rPr>
              <a:t> – Extensible Messaging and Presence Protocol</a:t>
            </a:r>
          </a:p>
          <a:p>
            <a:pPr>
              <a:defRPr/>
            </a:pPr>
            <a:r>
              <a:rPr lang="en-IN" altLang="en-US" sz="2400" b="1" dirty="0">
                <a:latin typeface="Tahoma" panose="020B0604030504040204" pitchFamily="34" charset="0"/>
                <a:ea typeface="Tahoma" panose="020B0604030504040204" pitchFamily="34" charset="0"/>
                <a:cs typeface="Tahoma" panose="020B0604030504040204" pitchFamily="34" charset="0"/>
              </a:rPr>
              <a:t>- AMQP - </a:t>
            </a:r>
            <a:r>
              <a:rPr lang="en-IN" altLang="en-US" sz="2400" dirty="0">
                <a:latin typeface="Tahoma" panose="020B0604030504040204" pitchFamily="34" charset="0"/>
                <a:ea typeface="Tahoma" panose="020B0604030504040204" pitchFamily="34" charset="0"/>
                <a:cs typeface="Tahoma" panose="020B0604030504040204" pitchFamily="34" charset="0"/>
              </a:rPr>
              <a:t>Advanced Message Queuing Protocol.</a:t>
            </a:r>
          </a:p>
          <a:p>
            <a:pPr>
              <a:defRPr/>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EB6EF2F-5DAF-DAA6-D14B-37B391E90FAA}"/>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Các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giao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thức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liệu</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583F6EE5-2CC8-0205-B5EB-B68829D005D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AFE459D-9F56-4D92-9AFB-B8FC8E779FB7}"/>
              </a:ext>
            </a:extLst>
          </p:cNvPr>
          <p:cNvSpPr txBox="1"/>
          <p:nvPr/>
        </p:nvSpPr>
        <p:spPr>
          <a:xfrm>
            <a:off x="433137" y="1752601"/>
            <a:ext cx="11301663" cy="3170099"/>
          </a:xfrm>
          <a:prstGeom prst="rect">
            <a:avLst/>
          </a:prstGeom>
          <a:noFill/>
        </p:spPr>
        <p:txBody>
          <a:bodyPr wrap="square">
            <a:spAutoFit/>
          </a:bodyPr>
          <a:lstStyle/>
          <a:p>
            <a:pPr>
              <a:defRPr/>
            </a:pP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b="1" dirty="0">
                <a:latin typeface="Tahoma" panose="020B0604030504040204" pitchFamily="34" charset="0"/>
                <a:ea typeface="Tahoma" panose="020B0604030504040204" pitchFamily="34" charset="0"/>
                <a:cs typeface="Tahoma" panose="020B0604030504040204" pitchFamily="34" charset="0"/>
              </a:rPr>
              <a:t>MQTT</a:t>
            </a:r>
            <a:r>
              <a:rPr lang="en-US" sz="3200" dirty="0">
                <a:latin typeface="Tahoma" panose="020B0604030504040204" pitchFamily="34" charset="0"/>
                <a:ea typeface="Tahoma" panose="020B0604030504040204" pitchFamily="34" charset="0"/>
                <a:cs typeface="Tahoma" panose="020B0604030504040204" pitchFamily="34" charset="0"/>
              </a:rPr>
              <a:t> - </a:t>
            </a:r>
            <a:r>
              <a:rPr lang="en-IN" altLang="en-US" sz="3200" dirty="0">
                <a:latin typeface="Tahoma" panose="020B0604030504040204" pitchFamily="34" charset="0"/>
                <a:ea typeface="Tahoma" panose="020B0604030504040204" pitchFamily="34" charset="0"/>
                <a:cs typeface="Tahoma" panose="020B0604030504040204" pitchFamily="34" charset="0"/>
              </a:rPr>
              <a:t>Message Queue Telemetry Transport</a:t>
            </a:r>
            <a:endParaRPr lang="en-US" sz="3200" dirty="0">
              <a:latin typeface="Tahoma" panose="020B0604030504040204" pitchFamily="34" charset="0"/>
              <a:ea typeface="Tahoma" panose="020B0604030504040204" pitchFamily="34" charset="0"/>
              <a:cs typeface="Tahoma" panose="020B0604030504040204" pitchFamily="34" charset="0"/>
            </a:endParaRPr>
          </a:p>
          <a:p>
            <a:pPr>
              <a:defRPr/>
            </a:pPr>
            <a:r>
              <a:rPr lang="en-US" sz="3200" dirty="0">
                <a:latin typeface="Tahoma" panose="020B0604030504040204" pitchFamily="34" charset="0"/>
                <a:ea typeface="Tahoma" panose="020B0604030504040204" pitchFamily="34" charset="0"/>
                <a:cs typeface="Tahoma" panose="020B0604030504040204" pitchFamily="34" charset="0"/>
              </a:rPr>
              <a:t>-</a:t>
            </a:r>
            <a:r>
              <a:rPr lang="en-US" sz="3200" b="1" dirty="0">
                <a:latin typeface="Tahoma" panose="020B0604030504040204" pitchFamily="34" charset="0"/>
                <a:ea typeface="Tahoma" panose="020B0604030504040204" pitchFamily="34" charset="0"/>
                <a:cs typeface="Tahoma" panose="020B0604030504040204" pitchFamily="34" charset="0"/>
              </a:rPr>
              <a:t> CoAP </a:t>
            </a:r>
            <a:r>
              <a:rPr lang="en-US" sz="3200" dirty="0">
                <a:latin typeface="Tahoma" panose="020B0604030504040204" pitchFamily="34" charset="0"/>
                <a:ea typeface="Tahoma" panose="020B0604030504040204" pitchFamily="34" charset="0"/>
                <a:cs typeface="Tahoma" panose="020B0604030504040204" pitchFamily="34" charset="0"/>
              </a:rPr>
              <a:t>– Constrained Application Protocol</a:t>
            </a:r>
          </a:p>
          <a:p>
            <a:pPr>
              <a:defRPr/>
            </a:pPr>
            <a:r>
              <a:rPr lang="en-US" sz="3200" b="1" dirty="0">
                <a:latin typeface="Tahoma" panose="020B0604030504040204" pitchFamily="34" charset="0"/>
                <a:ea typeface="Tahoma" panose="020B0604030504040204" pitchFamily="34" charset="0"/>
                <a:cs typeface="Tahoma" panose="020B0604030504040204" pitchFamily="34" charset="0"/>
              </a:rPr>
              <a:t>- XMPP</a:t>
            </a:r>
            <a:r>
              <a:rPr lang="en-US" sz="3200" dirty="0">
                <a:latin typeface="Tahoma" panose="020B0604030504040204" pitchFamily="34" charset="0"/>
                <a:ea typeface="Tahoma" panose="020B0604030504040204" pitchFamily="34" charset="0"/>
                <a:cs typeface="Tahoma" panose="020B0604030504040204" pitchFamily="34" charset="0"/>
              </a:rPr>
              <a:t> – Extensible Messaging and Presence Protocol</a:t>
            </a:r>
          </a:p>
          <a:p>
            <a:pPr>
              <a:defRPr/>
            </a:pPr>
            <a:r>
              <a:rPr lang="en-IN" altLang="en-US" sz="3200" b="1" dirty="0">
                <a:latin typeface="Tahoma" panose="020B0604030504040204" pitchFamily="34" charset="0"/>
                <a:ea typeface="Tahoma" panose="020B0604030504040204" pitchFamily="34" charset="0"/>
                <a:cs typeface="Tahoma" panose="020B0604030504040204" pitchFamily="34" charset="0"/>
              </a:rPr>
              <a:t>- AMQP - </a:t>
            </a:r>
            <a:r>
              <a:rPr lang="en-IN" altLang="en-US" sz="3200" dirty="0">
                <a:latin typeface="Tahoma" panose="020B0604030504040204" pitchFamily="34" charset="0"/>
                <a:ea typeface="Tahoma" panose="020B0604030504040204" pitchFamily="34" charset="0"/>
                <a:cs typeface="Tahoma" panose="020B0604030504040204" pitchFamily="34" charset="0"/>
              </a:rPr>
              <a:t>Advanced Message Queuing Protocol.</a:t>
            </a:r>
          </a:p>
          <a:p>
            <a:pPr marL="342900" indent="-342900">
              <a:buFontTx/>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9E613132-C73E-F118-28B7-A8E953E001CD}"/>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a:t>MQTT-</a:t>
            </a:r>
            <a:r>
              <a:rPr lang="en-IN" altLang="en-US" b="1">
                <a:latin typeface="Calibri" panose="020F0502020204030204" pitchFamily="34" charset="0"/>
              </a:rPr>
              <a:t> </a:t>
            </a:r>
            <a:r>
              <a:rPr lang="en-IN" altLang="en-US">
                <a:latin typeface="Calibri" panose="020F0502020204030204" pitchFamily="34" charset="0"/>
              </a:rPr>
              <a:t>Giới thiệu</a:t>
            </a:r>
            <a:endParaRPr lang="en-US" altLang="en-US">
              <a:solidFill>
                <a:srgbClr val="090E21"/>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FA814C63-970C-5B47-9B57-08559F9880A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084" name="TextBox 5">
            <a:extLst>
              <a:ext uri="{FF2B5EF4-FFF2-40B4-BE49-F238E27FC236}">
                <a16:creationId xmlns:a16="http://schemas.microsoft.com/office/drawing/2014/main" id="{C1AFA7B7-0639-E744-90AB-2B5B7649AC43}"/>
              </a:ext>
            </a:extLst>
          </p:cNvPr>
          <p:cNvSpPr txBox="1">
            <a:spLocks noChangeArrowheads="1"/>
          </p:cNvSpPr>
          <p:nvPr/>
        </p:nvSpPr>
        <p:spPr bwMode="auto">
          <a:xfrm>
            <a:off x="1244599" y="1524001"/>
            <a:ext cx="10136163"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Tiêu chuẩn ISO (ISO / IEC </a:t>
            </a:r>
            <a:r>
              <a:rPr lang="vi-VN" altLang="en-US" sz="2400" b="1" dirty="0"/>
              <a:t>PRF 20922</a:t>
            </a:r>
            <a:r>
              <a:rPr lang="vi-VN" altLang="en-US" sz="2400" dirty="0"/>
              <a:t>).</a:t>
            </a:r>
          </a:p>
          <a:p>
            <a:pPr algn="just">
              <a:spcBef>
                <a:spcPct val="0"/>
              </a:spcBef>
              <a:buClrTx/>
              <a:buSzTx/>
              <a:buFontTx/>
              <a:buNone/>
            </a:pPr>
            <a:r>
              <a:rPr lang="en-US" altLang="en-US" sz="2400" dirty="0"/>
              <a:t>- G</a:t>
            </a:r>
            <a:r>
              <a:rPr lang="vi-VN" altLang="en-US" sz="2400" dirty="0"/>
              <a:t>iao thức nhắn tin </a:t>
            </a:r>
            <a:r>
              <a:rPr lang="en-US" altLang="en-US" sz="2400" dirty="0" err="1"/>
              <a:t>được</a:t>
            </a:r>
            <a:r>
              <a:rPr lang="en-US" altLang="en-US" sz="2400" dirty="0"/>
              <a:t> s</a:t>
            </a:r>
            <a:r>
              <a:rPr lang="vi-VN" altLang="en-US" sz="2400" dirty="0"/>
              <a:t>ử dụng cùng với giao thức TCP / IP.</a:t>
            </a:r>
          </a:p>
          <a:p>
            <a:pPr algn="just">
              <a:spcBef>
                <a:spcPct val="0"/>
              </a:spcBef>
              <a:buClrTx/>
              <a:buSzTx/>
              <a:buFontTx/>
              <a:buNone/>
            </a:pPr>
            <a:r>
              <a:rPr lang="en-US" altLang="en-US" sz="2400" dirty="0"/>
              <a:t>- </a:t>
            </a:r>
            <a:r>
              <a:rPr lang="vi-VN" altLang="en-US" sz="2400" dirty="0"/>
              <a:t>MQTT được </a:t>
            </a:r>
            <a:r>
              <a:rPr lang="vi-VN" altLang="en-US" sz="2400" b="1" dirty="0"/>
              <a:t>IBM giới thiệu vào năm 1999 </a:t>
            </a:r>
            <a:r>
              <a:rPr lang="vi-VN" altLang="en-US" sz="2400" dirty="0"/>
              <a:t>và được chuẩn hóa bởi </a:t>
            </a:r>
            <a:r>
              <a:rPr lang="vi-VN" altLang="en-US" sz="2400" b="1" dirty="0"/>
              <a:t>OASIS</a:t>
            </a:r>
            <a:r>
              <a:rPr lang="vi-VN" altLang="en-US" sz="2400" dirty="0"/>
              <a:t> </a:t>
            </a:r>
            <a:r>
              <a:rPr lang="en-US" altLang="en-US" sz="2400" smtClean="0"/>
              <a:t>(</a:t>
            </a:r>
            <a:r>
              <a:rPr lang="en-US"/>
              <a:t>Open Access Same-Time </a:t>
            </a:r>
            <a:r>
              <a:rPr lang="en-US"/>
              <a:t>Information </a:t>
            </a:r>
            <a:r>
              <a:rPr lang="en-US" smtClean="0"/>
              <a:t>System) </a:t>
            </a:r>
            <a:r>
              <a:rPr lang="vi-VN" altLang="en-US" sz="2400" smtClean="0"/>
              <a:t>vào </a:t>
            </a:r>
            <a:r>
              <a:rPr lang="vi-VN" altLang="en-US" sz="2400" dirty="0"/>
              <a:t>năm 2013.</a:t>
            </a:r>
          </a:p>
          <a:p>
            <a:pPr algn="just">
              <a:spcBef>
                <a:spcPct val="0"/>
              </a:spcBef>
              <a:buClrTx/>
              <a:buSzTx/>
              <a:buFontTx/>
              <a:buNone/>
            </a:pPr>
            <a:r>
              <a:rPr lang="en-US" altLang="en-US" sz="2400" dirty="0"/>
              <a:t>- </a:t>
            </a:r>
            <a:r>
              <a:rPr lang="vi-VN" altLang="en-US" sz="2400" dirty="0"/>
              <a:t>Được thiết kế để cung cấp kết nối (chủ yếu được nhúng) giữa các ứng dụng và thiết bị trung gian</a:t>
            </a:r>
            <a:endParaRPr lang="en-US"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7DF35E8-DBC1-D9A0-3271-D5FE74B4CF22}"/>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dirty="0" err="1">
                <a:latin typeface="Calibri" panose="020F0502020204030204" pitchFamily="34" charset="0"/>
              </a:rPr>
              <a:t>Giới</a:t>
            </a:r>
            <a:r>
              <a:rPr lang="en-IN" altLang="en-US" dirty="0">
                <a:latin typeface="Calibri" panose="020F0502020204030204" pitchFamily="34" charset="0"/>
              </a:rPr>
              <a:t> </a:t>
            </a:r>
            <a:r>
              <a:rPr lang="en-IN" altLang="en-US" dirty="0" err="1">
                <a:latin typeface="Calibri" panose="020F0502020204030204" pitchFamily="34" charset="0"/>
              </a:rPr>
              <a:t>thiệu</a:t>
            </a:r>
            <a:endParaRPr lang="en-US" altLang="en-US" dirty="0">
              <a:solidFill>
                <a:srgbClr val="090E21"/>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7EA1DFEB-4C9F-8B8E-BC7B-6D8EC432B0B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CB75F6B-48E0-9E52-843F-9B0EFBF85A62}"/>
              </a:ext>
            </a:extLst>
          </p:cNvPr>
          <p:cNvSpPr txBox="1"/>
          <p:nvPr/>
        </p:nvSpPr>
        <p:spPr>
          <a:xfrm>
            <a:off x="1803400" y="1536701"/>
            <a:ext cx="9144000" cy="2677656"/>
          </a:xfrm>
          <a:prstGeom prst="rect">
            <a:avLst/>
          </a:prstGeom>
          <a:noFill/>
        </p:spPr>
        <p:txBody>
          <a:bodyPr wrap="square">
            <a:spAutoFit/>
          </a:bodyPr>
          <a:lstStyle/>
          <a:p>
            <a:pPr algn="just">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IN" sz="2400" dirty="0">
                <a:latin typeface="Tahoma" panose="020B0604030504040204" pitchFamily="34" charset="0"/>
                <a:ea typeface="Tahoma" panose="020B0604030504040204" pitchFamily="34" charset="0"/>
                <a:cs typeface="Tahoma" panose="020B0604030504040204" pitchFamily="34" charset="0"/>
              </a:rPr>
              <a:t>B</a:t>
            </a:r>
            <a:r>
              <a:rPr lang="en-IN" altLang="en-US" sz="2400" dirty="0">
                <a:latin typeface="Tahoma" panose="020B0604030504040204" pitchFamily="34" charset="0"/>
                <a:ea typeface="Tahoma" panose="020B0604030504040204" pitchFamily="34" charset="0"/>
                <a:cs typeface="Tahoma" panose="020B0604030504040204" pitchFamily="34" charset="0"/>
              </a:rPr>
              <a:t>roker </a:t>
            </a:r>
            <a:r>
              <a:rPr lang="en-US" sz="2400" dirty="0" err="1">
                <a:latin typeface="Tahoma" panose="020B0604030504040204" pitchFamily="34" charset="0"/>
                <a:ea typeface="Tahoma" panose="020B0604030504040204" pitchFamily="34" charset="0"/>
                <a:cs typeface="Tahoma" panose="020B0604030504040204" pitchFamily="34" charset="0"/>
              </a:rPr>
              <a:t>kiểm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soát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mẫu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nhắn</a:t>
            </a:r>
            <a:r>
              <a:rPr lang="en-US" sz="2400" dirty="0">
                <a:latin typeface="Tahoma" panose="020B0604030504040204" pitchFamily="34" charset="0"/>
                <a:ea typeface="Tahoma" panose="020B0604030504040204" pitchFamily="34" charset="0"/>
                <a:cs typeface="Tahoma" panose="020B0604030504040204" pitchFamily="34" charset="0"/>
              </a:rPr>
              <a:t> tin </a:t>
            </a:r>
            <a:r>
              <a:rPr lang="en-US" sz="2400" dirty="0" err="1">
                <a:latin typeface="Tahoma" panose="020B0604030504040204" pitchFamily="34" charset="0"/>
                <a:ea typeface="Tahoma" panose="020B0604030504040204" pitchFamily="34" charset="0"/>
                <a:cs typeface="Tahoma" panose="020B0604030504040204" pitchFamily="34" charset="0"/>
              </a:rPr>
              <a:t>đăng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ký</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xuất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bản</a:t>
            </a:r>
            <a:r>
              <a:rPr lang="en-US" sz="2400" dirty="0">
                <a:latin typeface="Tahoma" panose="020B0604030504040204" pitchFamily="34" charset="0"/>
                <a:ea typeface="Tahoma" panose="020B0604030504040204" pitchFamily="34" charset="0"/>
                <a:cs typeface="Tahoma" panose="020B0604030504040204" pitchFamily="34" charset="0"/>
              </a:rPr>
              <a:t> (publish).</a:t>
            </a:r>
          </a:p>
          <a:p>
            <a:pPr algn="just">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vi-VN" sz="2400" dirty="0">
                <a:latin typeface="Tahoma" panose="020B0604030504040204" pitchFamily="34" charset="0"/>
                <a:ea typeface="Tahoma" panose="020B0604030504040204" pitchFamily="34" charset="0"/>
                <a:cs typeface="Tahoma" panose="020B0604030504040204" pitchFamily="34" charset="0"/>
              </a:rPr>
              <a:t>Chủ đề mà </a:t>
            </a:r>
            <a:r>
              <a:rPr lang="en-US" sz="2400" dirty="0">
                <a:latin typeface="Tahoma" panose="020B0604030504040204" pitchFamily="34" charset="0"/>
                <a:ea typeface="Tahoma" panose="020B0604030504040204" pitchFamily="34" charset="0"/>
                <a:cs typeface="Tahoma" panose="020B0604030504040204" pitchFamily="34" charset="0"/>
              </a:rPr>
              <a:t>client (</a:t>
            </a:r>
            <a:r>
              <a:rPr lang="vi-VN" sz="2400" dirty="0">
                <a:latin typeface="Tahoma" panose="020B0604030504040204" pitchFamily="34" charset="0"/>
                <a:ea typeface="Tahoma" panose="020B0604030504040204" pitchFamily="34" charset="0"/>
                <a:cs typeface="Tahoma" panose="020B0604030504040204" pitchFamily="34" charset="0"/>
              </a:rPr>
              <a:t>khách h</a:t>
            </a:r>
            <a:r>
              <a:rPr lang="en-US" sz="2400" dirty="0">
                <a:latin typeface="Tahoma" panose="020B0604030504040204" pitchFamily="34" charset="0"/>
                <a:ea typeface="Tahoma" panose="020B0604030504040204" pitchFamily="34" charset="0"/>
                <a:cs typeface="Tahoma" panose="020B0604030504040204" pitchFamily="34" charset="0"/>
              </a:rPr>
              <a:t>à</a:t>
            </a:r>
            <a:r>
              <a:rPr lang="vi-VN" sz="2400" dirty="0">
                <a:latin typeface="Tahoma" panose="020B0604030504040204" pitchFamily="34" charset="0"/>
                <a:ea typeface="Tahoma" panose="020B0604030504040204" pitchFamily="34" charset="0"/>
                <a:cs typeface="Tahoma" panose="020B0604030504040204" pitchFamily="34" charset="0"/>
              </a:rPr>
              <a:t>ng</a:t>
            </a:r>
            <a:r>
              <a:rPr lang="en-US" sz="2400" dirty="0">
                <a:latin typeface="Tahoma" panose="020B0604030504040204" pitchFamily="34" charset="0"/>
                <a:ea typeface="Tahoma" panose="020B0604030504040204" pitchFamily="34" charset="0"/>
                <a:cs typeface="Tahoma" panose="020B0604030504040204" pitchFamily="34" charset="0"/>
              </a:rPr>
              <a:t>)</a:t>
            </a:r>
            <a:r>
              <a:rPr lang="vi-VN" sz="2400" dirty="0">
                <a:latin typeface="Tahoma" panose="020B0604030504040204" pitchFamily="34" charset="0"/>
                <a:ea typeface="Tahoma" panose="020B0604030504040204" pitchFamily="34" charset="0"/>
                <a:cs typeface="Tahoma" panose="020B0604030504040204" pitchFamily="34" charset="0"/>
              </a:rPr>
              <a:t> đã đăng ký được cập nhật dưới dạng tin nhắn và được phân phối bởi </a:t>
            </a:r>
            <a:r>
              <a:rPr lang="en-IN" altLang="en-US" sz="2400" dirty="0">
                <a:latin typeface="Tahoma" panose="020B0604030504040204" pitchFamily="34" charset="0"/>
                <a:ea typeface="Tahoma" panose="020B0604030504040204" pitchFamily="34" charset="0"/>
                <a:cs typeface="Tahoma" panose="020B0604030504040204" pitchFamily="34" charset="0"/>
              </a:rPr>
              <a:t>broker </a:t>
            </a:r>
            <a:r>
              <a:rPr lang="vi-VN" sz="2400" dirty="0">
                <a:latin typeface="Tahoma" panose="020B0604030504040204" pitchFamily="34" charset="0"/>
                <a:ea typeface="Tahoma" panose="020B0604030504040204" pitchFamily="34" charset="0"/>
                <a:cs typeface="Tahoma" panose="020B0604030504040204" pitchFamily="34" charset="0"/>
              </a:rPr>
              <a:t>tin nhắn.</a:t>
            </a:r>
            <a:endParaRPr lang="en-US" sz="2400" dirty="0">
              <a:latin typeface="Tahoma" panose="020B0604030504040204" pitchFamily="34" charset="0"/>
              <a:ea typeface="Tahoma" panose="020B0604030504040204" pitchFamily="34" charset="0"/>
              <a:cs typeface="Tahoma" panose="020B0604030504040204" pitchFamily="34" charset="0"/>
            </a:endParaRPr>
          </a:p>
          <a:p>
            <a:pPr algn="just">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Được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a:t>
            </a:r>
            <a:r>
              <a:rPr lang="en-US" sz="2400" dirty="0">
                <a:latin typeface="Tahoma" panose="020B0604030504040204" pitchFamily="34" charset="0"/>
                <a:ea typeface="Tahoma" panose="020B0604030504040204" pitchFamily="34" charset="0"/>
                <a:cs typeface="Tahoma" panose="020B0604030504040204" pitchFamily="34" charset="0"/>
              </a:rPr>
              <a:t>:</a:t>
            </a:r>
          </a:p>
          <a:p>
            <a:pPr indent="401638" algn="just">
              <a:defRPr/>
            </a:pPr>
            <a:r>
              <a:rPr lang="en-US" sz="2400" dirty="0">
                <a:latin typeface="Tahoma" panose="020B0604030504040204" pitchFamily="34" charset="0"/>
                <a:ea typeface="Tahoma" panose="020B0604030504040204" pitchFamily="34" charset="0"/>
                <a:cs typeface="Tahoma" panose="020B0604030504040204" pitchFamily="34" charset="0"/>
              </a:rPr>
              <a:t>. Remote connections</a:t>
            </a:r>
          </a:p>
          <a:p>
            <a:pPr indent="401638" algn="just">
              <a:defRPr/>
            </a:pPr>
            <a:r>
              <a:rPr lang="en-US" sz="2400" dirty="0">
                <a:latin typeface="Tahoma" panose="020B0604030504040204" pitchFamily="34" charset="0"/>
                <a:ea typeface="Tahoma" panose="020B0604030504040204" pitchFamily="34" charset="0"/>
                <a:cs typeface="Tahoma" panose="020B0604030504040204" pitchFamily="34" charset="0"/>
              </a:rPr>
              <a:t>. Limited bandwidth</a:t>
            </a:r>
          </a:p>
          <a:p>
            <a:pPr indent="401638" algn="just">
              <a:defRPr/>
            </a:pPr>
            <a:r>
              <a:rPr lang="en-US" sz="2400" dirty="0">
                <a:latin typeface="Tahoma" panose="020B0604030504040204" pitchFamily="34" charset="0"/>
                <a:ea typeface="Tahoma" panose="020B0604030504040204" pitchFamily="34" charset="0"/>
                <a:cs typeface="Tahoma" panose="020B0604030504040204" pitchFamily="34" charset="0"/>
              </a:rPr>
              <a:t>. Small‐code footprint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7AFC1A56-DFEE-464F-ED81-B41B5F19C5C6}"/>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Thành</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phần</a:t>
            </a:r>
            <a:endParaRPr lang="en-US" altLang="en-US" dirty="0">
              <a:solidFill>
                <a:srgbClr val="090E21"/>
              </a:solidFill>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ECA36633-D0F6-E468-84EB-095E874A7A2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0180" name="Picture 1">
            <a:extLst>
              <a:ext uri="{FF2B5EF4-FFF2-40B4-BE49-F238E27FC236}">
                <a16:creationId xmlns:a16="http://schemas.microsoft.com/office/drawing/2014/main" id="{3B9335D3-7C3F-9443-DC09-A1C59454D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545" y="1219200"/>
            <a:ext cx="8243667" cy="420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B235B74-F734-D05E-2B3D-5A09642C2BA6}"/>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Phương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thức</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D8FF44BC-9782-1A1B-5C0A-695D4C4EAC3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2228" name="Picture 2">
            <a:extLst>
              <a:ext uri="{FF2B5EF4-FFF2-40B4-BE49-F238E27FC236}">
                <a16:creationId xmlns:a16="http://schemas.microsoft.com/office/drawing/2014/main" id="{DFE6CDDD-D754-E467-D29A-2AA720ECE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6" y="1938339"/>
            <a:ext cx="6429375"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82C7EFF-067A-EE7B-B038-318B475EE0F9}"/>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Sơ</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đồ</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giao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tiếp</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CA800B5D-C8C9-F0A7-5568-10069B7DDF2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276" name="Group 4">
            <a:extLst>
              <a:ext uri="{FF2B5EF4-FFF2-40B4-BE49-F238E27FC236}">
                <a16:creationId xmlns:a16="http://schemas.microsoft.com/office/drawing/2014/main" id="{9314B056-6AAD-EB07-9B34-92B1FAB466C9}"/>
              </a:ext>
            </a:extLst>
          </p:cNvPr>
          <p:cNvGrpSpPr>
            <a:grpSpLocks/>
          </p:cNvGrpSpPr>
          <p:nvPr/>
        </p:nvGrpSpPr>
        <p:grpSpPr bwMode="auto">
          <a:xfrm>
            <a:off x="2667000" y="1536700"/>
            <a:ext cx="7010400" cy="4787900"/>
            <a:chOff x="2603500" y="1774825"/>
            <a:chExt cx="5027613" cy="3625850"/>
          </a:xfrm>
        </p:grpSpPr>
        <p:sp>
          <p:nvSpPr>
            <p:cNvPr id="54277" name="Rectangle 1">
              <a:extLst>
                <a:ext uri="{FF2B5EF4-FFF2-40B4-BE49-F238E27FC236}">
                  <a16:creationId xmlns:a16="http://schemas.microsoft.com/office/drawing/2014/main" id="{CAB46722-BE9A-71FA-BD72-9EDCAD7E1812}"/>
                </a:ext>
              </a:extLst>
            </p:cNvPr>
            <p:cNvSpPr>
              <a:spLocks noChangeArrowheads="1"/>
            </p:cNvSpPr>
            <p:nvPr/>
          </p:nvSpPr>
          <p:spPr bwMode="auto">
            <a:xfrm>
              <a:off x="2603500" y="1774825"/>
              <a:ext cx="4943475" cy="2736850"/>
            </a:xfrm>
            <a:prstGeom prst="rect">
              <a:avLst/>
            </a:prstGeom>
            <a:blipFill dpi="0" rotWithShape="0">
              <a:blip r:embed="rId3"/>
              <a:srcRect/>
              <a:stretch>
                <a:fillRect/>
              </a:stretch>
            </a:blip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2400"/>
            </a:p>
          </p:txBody>
        </p:sp>
        <p:sp>
          <p:nvSpPr>
            <p:cNvPr id="54278" name="Rectangle 3">
              <a:extLst>
                <a:ext uri="{FF2B5EF4-FFF2-40B4-BE49-F238E27FC236}">
                  <a16:creationId xmlns:a16="http://schemas.microsoft.com/office/drawing/2014/main" id="{0C93626D-A79F-1F4F-6283-356243B91A8E}"/>
                </a:ext>
              </a:extLst>
            </p:cNvPr>
            <p:cNvSpPr>
              <a:spLocks noChangeArrowheads="1"/>
            </p:cNvSpPr>
            <p:nvPr/>
          </p:nvSpPr>
          <p:spPr bwMode="auto">
            <a:xfrm>
              <a:off x="2852738" y="4602163"/>
              <a:ext cx="4778375" cy="676275"/>
            </a:xfrm>
            <a:prstGeom prst="rect">
              <a:avLst/>
            </a:prstGeom>
            <a:blipFill dpi="0" rotWithShape="0">
              <a:blip r:embed="rId5"/>
              <a:srcRect/>
              <a:stretch>
                <a:fillRect/>
              </a:stretch>
            </a:blip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2400"/>
            </a:p>
          </p:txBody>
        </p:sp>
        <p:sp>
          <p:nvSpPr>
            <p:cNvPr id="54279" name="Rectangle 4">
              <a:extLst>
                <a:ext uri="{FF2B5EF4-FFF2-40B4-BE49-F238E27FC236}">
                  <a16:creationId xmlns:a16="http://schemas.microsoft.com/office/drawing/2014/main" id="{57F5C425-F046-20E8-1FAB-94AE2B649422}"/>
                </a:ext>
              </a:extLst>
            </p:cNvPr>
            <p:cNvSpPr>
              <a:spLocks noChangeArrowheads="1"/>
            </p:cNvSpPr>
            <p:nvPr/>
          </p:nvSpPr>
          <p:spPr bwMode="auto">
            <a:xfrm>
              <a:off x="2871788" y="5260975"/>
              <a:ext cx="731837" cy="139700"/>
            </a:xfrm>
            <a:prstGeom prst="rect">
              <a:avLst/>
            </a:prstGeom>
            <a:blipFill dpi="0" rotWithShape="0">
              <a:blip r:embed="rId6"/>
              <a:srcRect/>
              <a:stretch>
                <a:fillRect/>
              </a:stretch>
            </a:blip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240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6FDCDBE-D3E1-DD4D-B32C-354A1569A6DA}"/>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a:latin typeface="Tahoma" panose="020B0604030504040204" pitchFamily="34" charset="0"/>
                <a:ea typeface="Tahoma" panose="020B0604030504040204" pitchFamily="34" charset="0"/>
                <a:cs typeface="Tahoma" panose="020B0604030504040204" pitchFamily="34" charset="0"/>
              </a:rPr>
              <a:t>Communication(</a:t>
            </a:r>
            <a:r>
              <a:rPr lang="en-US" altLang="en-US" dirty="0" err="1">
                <a:latin typeface="Tahoma" panose="020B0604030504040204" pitchFamily="34" charset="0"/>
                <a:ea typeface="Tahoma" panose="020B0604030504040204" pitchFamily="34" charset="0"/>
                <a:cs typeface="Tahoma" panose="020B0604030504040204" pitchFamily="34" charset="0"/>
              </a:rPr>
              <a:t>liên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lạc</a:t>
            </a:r>
            <a:r>
              <a:rPr lang="en-US" altLang="en-US"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D1F61D0D-56D9-BBB4-AB35-E806CE461B6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324" name="TextBox 9">
            <a:extLst>
              <a:ext uri="{FF2B5EF4-FFF2-40B4-BE49-F238E27FC236}">
                <a16:creationId xmlns:a16="http://schemas.microsoft.com/office/drawing/2014/main" id="{E3F53D06-133F-4190-64F4-B15DBBD1F6BD}"/>
              </a:ext>
            </a:extLst>
          </p:cNvPr>
          <p:cNvSpPr txBox="1">
            <a:spLocks noChangeArrowheads="1"/>
          </p:cNvSpPr>
          <p:nvPr/>
        </p:nvSpPr>
        <p:spPr bwMode="auto">
          <a:xfrm>
            <a:off x="1350497" y="1541463"/>
            <a:ext cx="986145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en-US" altLang="en-US" sz="2400" dirty="0"/>
              <a:t>Giao </a:t>
            </a:r>
            <a:r>
              <a:rPr lang="en-US" altLang="en-US" sz="2400" dirty="0" err="1"/>
              <a:t>thức</a:t>
            </a:r>
            <a:r>
              <a:rPr lang="en-US" altLang="en-US" sz="2400" dirty="0"/>
              <a:t> </a:t>
            </a:r>
            <a:r>
              <a:rPr lang="en-US" altLang="en-US" sz="2400" dirty="0" err="1"/>
              <a:t>sử</a:t>
            </a:r>
            <a:r>
              <a:rPr lang="en-US" altLang="en-US" sz="2400" dirty="0"/>
              <a:t> </a:t>
            </a:r>
            <a:r>
              <a:rPr lang="en-US" altLang="en-US" sz="2400" dirty="0" err="1"/>
              <a:t>dụng</a:t>
            </a:r>
            <a:r>
              <a:rPr lang="en-US" altLang="en-US" sz="2400" dirty="0"/>
              <a:t> </a:t>
            </a:r>
            <a:r>
              <a:rPr lang="en-US" altLang="en-US" sz="2400" dirty="0" err="1"/>
              <a:t>kiến</a:t>
            </a:r>
            <a:r>
              <a:rPr lang="en-US" altLang="en-US" sz="2400" dirty="0"/>
              <a:t> </a:t>
            </a:r>
            <a:r>
              <a:rPr lang="en-US" altLang="en-US" sz="2400" dirty="0" err="1"/>
              <a:t>trúc</a:t>
            </a:r>
            <a:r>
              <a:rPr lang="en-US" altLang="en-US" sz="2400" dirty="0"/>
              <a:t> </a:t>
            </a:r>
            <a:r>
              <a:rPr lang="en-US" altLang="en-US" sz="2400" b="1" dirty="0"/>
              <a:t>publish/subscribe </a:t>
            </a:r>
            <a:r>
              <a:rPr lang="en-US" altLang="en-US" sz="2400" dirty="0"/>
              <a:t>(HTTP uses a  request/response paradigm).</a:t>
            </a:r>
          </a:p>
          <a:p>
            <a:pPr>
              <a:spcBef>
                <a:spcPct val="0"/>
              </a:spcBef>
              <a:buClrTx/>
              <a:buSzTx/>
              <a:buFontTx/>
              <a:buChar char="-"/>
            </a:pPr>
            <a:r>
              <a:rPr lang="en-US" altLang="en-US" sz="2400" dirty="0"/>
              <a:t>Publish/subscribe </a:t>
            </a:r>
            <a:r>
              <a:rPr lang="en-US" altLang="en-US" sz="2400" dirty="0" err="1"/>
              <a:t>hướng</a:t>
            </a:r>
            <a:r>
              <a:rPr lang="en-US" altLang="en-US" sz="2400" dirty="0"/>
              <a:t> </a:t>
            </a:r>
            <a:r>
              <a:rPr lang="en-US" altLang="en-US" sz="2400" dirty="0" err="1"/>
              <a:t>sự</a:t>
            </a:r>
            <a:r>
              <a:rPr lang="en-US" altLang="en-US" sz="2400" dirty="0"/>
              <a:t> </a:t>
            </a:r>
            <a:r>
              <a:rPr lang="en-US" altLang="en-US" sz="2400" dirty="0" err="1"/>
              <a:t>kiện</a:t>
            </a:r>
            <a:r>
              <a:rPr lang="en-US" altLang="en-US" sz="2400" dirty="0"/>
              <a:t>(</a:t>
            </a:r>
            <a:r>
              <a:rPr lang="en-IN" altLang="en-US" sz="2400" b="1" dirty="0"/>
              <a:t>event‐driven</a:t>
            </a:r>
            <a:r>
              <a:rPr lang="en-IN" altLang="en-US" sz="2400" b="1" dirty="0">
                <a:latin typeface="Calibri" panose="020F0502020204030204" pitchFamily="34" charset="0"/>
              </a:rPr>
              <a:t>)</a:t>
            </a:r>
            <a:r>
              <a:rPr lang="en-US" altLang="en-US" sz="2400" dirty="0"/>
              <a:t> </a:t>
            </a:r>
            <a:r>
              <a:rPr lang="en-US" altLang="en-US" sz="2400" dirty="0" err="1"/>
              <a:t>và</a:t>
            </a:r>
            <a:r>
              <a:rPr lang="en-US" altLang="en-US" sz="2400" dirty="0"/>
              <a:t> </a:t>
            </a:r>
            <a:r>
              <a:rPr lang="en-US" altLang="en-US" sz="2400" dirty="0" err="1"/>
              <a:t>cho</a:t>
            </a:r>
            <a:r>
              <a:rPr lang="en-US" altLang="en-US" sz="2400" dirty="0"/>
              <a:t> </a:t>
            </a:r>
            <a:r>
              <a:rPr lang="en-US" altLang="en-US" sz="2400" dirty="0" err="1"/>
              <a:t>phép</a:t>
            </a:r>
            <a:r>
              <a:rPr lang="en-US" altLang="en-US" sz="2400" dirty="0"/>
              <a:t> </a:t>
            </a:r>
            <a:r>
              <a:rPr lang="en-US" altLang="en-US" sz="2400" dirty="0" err="1"/>
              <a:t>gửi</a:t>
            </a:r>
            <a:r>
              <a:rPr lang="en-US" altLang="en-US" sz="2400" dirty="0"/>
              <a:t> </a:t>
            </a:r>
            <a:r>
              <a:rPr lang="en-US" altLang="en-US" sz="2400" dirty="0" err="1"/>
              <a:t>thông</a:t>
            </a:r>
            <a:r>
              <a:rPr lang="en-US" altLang="en-US" sz="2400" dirty="0"/>
              <a:t> </a:t>
            </a:r>
            <a:r>
              <a:rPr lang="en-US" altLang="en-US" sz="2400" dirty="0" err="1"/>
              <a:t>điệp</a:t>
            </a:r>
            <a:r>
              <a:rPr lang="en-US" altLang="en-US" sz="2400" dirty="0"/>
              <a:t> </a:t>
            </a:r>
            <a:r>
              <a:rPr lang="en-US" altLang="en-US" sz="2400" dirty="0" err="1"/>
              <a:t>đến</a:t>
            </a:r>
            <a:r>
              <a:rPr lang="en-US" altLang="en-US" sz="2400" dirty="0"/>
              <a:t> client</a:t>
            </a:r>
          </a:p>
          <a:p>
            <a:pPr>
              <a:spcBef>
                <a:spcPct val="0"/>
              </a:spcBef>
              <a:buClrTx/>
              <a:buSzTx/>
              <a:buFontTx/>
              <a:buChar char="-"/>
            </a:pPr>
            <a:r>
              <a:rPr lang="vi-VN" altLang="en-US" sz="2400" dirty="0"/>
              <a:t>Đầu mối giao tiếp trung tâm là </a:t>
            </a:r>
            <a:r>
              <a:rPr lang="vi-VN" altLang="en-US" sz="2400" b="1" dirty="0"/>
              <a:t>MQTT broker</a:t>
            </a:r>
            <a:r>
              <a:rPr lang="vi-VN" altLang="en-US" sz="2400" dirty="0"/>
              <a:t>, chịu trách nhiệm gửi tất cả các tin nhắn giữa người gửi và người nhận hợp pháp</a:t>
            </a:r>
            <a:endParaRPr lang="en-US" altLang="en-US" sz="2400" dirty="0"/>
          </a:p>
          <a:p>
            <a:pPr>
              <a:spcBef>
                <a:spcPct val="0"/>
              </a:spcBef>
              <a:buClrTx/>
              <a:buSzTx/>
              <a:buFontTx/>
              <a:buChar char="-"/>
            </a:pPr>
            <a:r>
              <a:rPr lang="en-US" altLang="en-US" sz="2400" dirty="0" err="1"/>
              <a:t>Mỗi</a:t>
            </a:r>
            <a:r>
              <a:rPr lang="en-US" altLang="en-US" sz="2400" dirty="0"/>
              <a:t> clients </a:t>
            </a:r>
            <a:r>
              <a:rPr lang="en-US" altLang="en-US" sz="2400" dirty="0" err="1"/>
              <a:t>đăng</a:t>
            </a:r>
            <a:r>
              <a:rPr lang="en-US" altLang="en-US" sz="2400" dirty="0"/>
              <a:t> </a:t>
            </a:r>
            <a:r>
              <a:rPr lang="en-US" altLang="en-US" sz="2400" dirty="0" err="1"/>
              <a:t>một</a:t>
            </a:r>
            <a:r>
              <a:rPr lang="en-US" altLang="en-US" sz="2400" dirty="0"/>
              <a:t> tin </a:t>
            </a:r>
            <a:r>
              <a:rPr lang="en-US" altLang="en-US" sz="2400" dirty="0" err="1"/>
              <a:t>nhắn</a:t>
            </a:r>
            <a:r>
              <a:rPr lang="en-US" altLang="en-US" sz="2400" dirty="0"/>
              <a:t> </a:t>
            </a:r>
            <a:r>
              <a:rPr lang="en-US" altLang="en-US" sz="2400" dirty="0" err="1"/>
              <a:t>cho</a:t>
            </a:r>
            <a:r>
              <a:rPr lang="en-US" altLang="en-US" sz="2400" dirty="0"/>
              <a:t> </a:t>
            </a:r>
            <a:r>
              <a:rPr lang="vi-VN" altLang="en-US" sz="2400" b="1" dirty="0"/>
              <a:t>broker</a:t>
            </a:r>
            <a:r>
              <a:rPr lang="en-US" altLang="en-US" sz="2400" dirty="0"/>
              <a:t>, bao </a:t>
            </a:r>
            <a:r>
              <a:rPr lang="en-US" altLang="en-US" sz="2400" dirty="0" err="1"/>
              <a:t>gồm</a:t>
            </a:r>
            <a:r>
              <a:rPr lang="en-US" altLang="en-US" sz="2400" dirty="0"/>
              <a:t> </a:t>
            </a:r>
            <a:r>
              <a:rPr lang="en-US" altLang="en-US" sz="2400" dirty="0" err="1"/>
              <a:t>một</a:t>
            </a:r>
            <a:r>
              <a:rPr lang="en-US" altLang="en-US" sz="2400" dirty="0"/>
              <a:t> </a:t>
            </a:r>
            <a:r>
              <a:rPr lang="en-US" altLang="en-US" sz="2400" dirty="0" err="1"/>
              <a:t>chủ</a:t>
            </a:r>
            <a:r>
              <a:rPr lang="en-US" altLang="en-US" sz="2400" dirty="0"/>
              <a:t> </a:t>
            </a:r>
            <a:r>
              <a:rPr lang="en-US" altLang="en-US" sz="2400" dirty="0" err="1"/>
              <a:t>đề</a:t>
            </a:r>
            <a:r>
              <a:rPr lang="en-US" altLang="en-US" sz="2400" dirty="0"/>
              <a:t> </a:t>
            </a:r>
            <a:r>
              <a:rPr lang="en-US" altLang="en-US" sz="2400" dirty="0" err="1"/>
              <a:t>vào</a:t>
            </a:r>
            <a:r>
              <a:rPr lang="en-US" altLang="en-US" sz="2400" dirty="0"/>
              <a:t> tin </a:t>
            </a:r>
            <a:r>
              <a:rPr lang="en-US" altLang="en-US" sz="2400" dirty="0" err="1"/>
              <a:t>nhắn</a:t>
            </a:r>
            <a:r>
              <a:rPr lang="en-US" altLang="en-US" sz="2400" dirty="0"/>
              <a:t>. </a:t>
            </a:r>
            <a:r>
              <a:rPr lang="en-US" altLang="en-US" sz="2400" dirty="0" err="1"/>
              <a:t>Chủ</a:t>
            </a:r>
            <a:r>
              <a:rPr lang="en-US" altLang="en-US" sz="2400" dirty="0"/>
              <a:t> </a:t>
            </a:r>
            <a:r>
              <a:rPr lang="en-US" altLang="en-US" sz="2400" dirty="0" err="1"/>
              <a:t>đề</a:t>
            </a:r>
            <a:r>
              <a:rPr lang="en-US" altLang="en-US" sz="2400" dirty="0"/>
              <a:t> </a:t>
            </a:r>
            <a:r>
              <a:rPr lang="en-US" altLang="en-US" sz="2400" dirty="0" err="1"/>
              <a:t>là</a:t>
            </a:r>
            <a:r>
              <a:rPr lang="en-US" altLang="en-US" sz="2400" dirty="0"/>
              <a:t> </a:t>
            </a:r>
            <a:r>
              <a:rPr lang="en-US" altLang="en-US" sz="2400" dirty="0" err="1"/>
              <a:t>thông</a:t>
            </a:r>
            <a:r>
              <a:rPr lang="en-US" altLang="en-US" sz="2400" dirty="0"/>
              <a:t> tin </a:t>
            </a:r>
            <a:r>
              <a:rPr lang="en-US" altLang="en-US" sz="2400" dirty="0" err="1"/>
              <a:t>định</a:t>
            </a:r>
            <a:r>
              <a:rPr lang="en-US" altLang="en-US" sz="2400" dirty="0"/>
              <a:t> </a:t>
            </a:r>
            <a:r>
              <a:rPr lang="en-US" altLang="en-US" sz="2400" dirty="0" err="1"/>
              <a:t>tuyến</a:t>
            </a:r>
            <a:r>
              <a:rPr lang="en-US" altLang="en-US" sz="2400" dirty="0"/>
              <a:t> </a:t>
            </a:r>
            <a:r>
              <a:rPr lang="en-US" altLang="en-US" sz="2400" dirty="0" err="1"/>
              <a:t>cho</a:t>
            </a:r>
            <a:r>
              <a:rPr lang="en-US" altLang="en-US" sz="2400" dirty="0"/>
              <a:t> </a:t>
            </a:r>
            <a:r>
              <a:rPr lang="vi-VN" altLang="en-US" sz="2400" b="1" dirty="0"/>
              <a:t>broker</a:t>
            </a:r>
            <a:r>
              <a:rPr lang="en-US" altLang="en-US" sz="24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88E449B-44EC-5671-61DB-44ED92543C37}"/>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a:latin typeface="Tahoma" panose="020B0604030504040204" pitchFamily="34" charset="0"/>
                <a:ea typeface="Tahoma" panose="020B0604030504040204" pitchFamily="34" charset="0"/>
                <a:cs typeface="Tahoma" panose="020B0604030504040204" pitchFamily="34" charset="0"/>
              </a:rPr>
              <a:t>Communication(</a:t>
            </a:r>
            <a:r>
              <a:rPr lang="en-US" altLang="en-US" dirty="0" err="1">
                <a:latin typeface="Tahoma" panose="020B0604030504040204" pitchFamily="34" charset="0"/>
                <a:ea typeface="Tahoma" panose="020B0604030504040204" pitchFamily="34" charset="0"/>
                <a:cs typeface="Tahoma" panose="020B0604030504040204" pitchFamily="34" charset="0"/>
              </a:rPr>
              <a:t>liên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lạc</a:t>
            </a:r>
            <a:r>
              <a:rPr lang="en-US" altLang="en-US"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6B52577F-2323-667B-E7C0-038AD368C8D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372" name="TextBox 9">
            <a:extLst>
              <a:ext uri="{FF2B5EF4-FFF2-40B4-BE49-F238E27FC236}">
                <a16:creationId xmlns:a16="http://schemas.microsoft.com/office/drawing/2014/main" id="{186534A1-769C-A0EA-C9FE-F9FA7CF60536}"/>
              </a:ext>
            </a:extLst>
          </p:cNvPr>
          <p:cNvSpPr txBox="1">
            <a:spLocks noChangeArrowheads="1"/>
          </p:cNvSpPr>
          <p:nvPr/>
        </p:nvSpPr>
        <p:spPr bwMode="auto">
          <a:xfrm>
            <a:off x="1244600" y="1541464"/>
            <a:ext cx="97985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400" dirty="0"/>
              <a:t>Mỗi </a:t>
            </a:r>
            <a:r>
              <a:rPr lang="en-US" altLang="en-US" sz="2400" b="1" dirty="0"/>
              <a:t>client</a:t>
            </a:r>
            <a:r>
              <a:rPr lang="vi-VN" altLang="en-US" sz="2400" dirty="0"/>
              <a:t> muốn nhận tin nhắn đăng ký một chủ đề nhất định và </a:t>
            </a:r>
            <a:r>
              <a:rPr lang="vi-VN" altLang="en-US" sz="2400" b="1" dirty="0"/>
              <a:t>broker </a:t>
            </a:r>
            <a:r>
              <a:rPr lang="vi-VN" altLang="en-US" sz="2400" dirty="0"/>
              <a:t>gửi tất cả các tin nhắn có chủ đề phù hợp</a:t>
            </a:r>
            <a:r>
              <a:rPr lang="en-US" altLang="en-US" sz="2400" dirty="0"/>
              <a:t> </a:t>
            </a:r>
            <a:r>
              <a:rPr lang="en-US" altLang="en-US" sz="2400" dirty="0" err="1"/>
              <a:t>cho</a:t>
            </a:r>
            <a:r>
              <a:rPr lang="vi-VN" altLang="en-US" sz="2400" dirty="0"/>
              <a:t> </a:t>
            </a:r>
            <a:r>
              <a:rPr lang="en-US" altLang="en-US" sz="2400" b="1" dirty="0"/>
              <a:t>client</a:t>
            </a:r>
            <a:r>
              <a:rPr lang="vi-VN" altLang="en-US" sz="2400" dirty="0"/>
              <a:t>.</a:t>
            </a:r>
          </a:p>
          <a:p>
            <a:pPr>
              <a:spcBef>
                <a:spcPct val="0"/>
              </a:spcBef>
              <a:buClrTx/>
              <a:buSzTx/>
              <a:buFontTx/>
              <a:buChar char="-"/>
            </a:pPr>
            <a:r>
              <a:rPr lang="vi-VN" altLang="en-US" sz="2400" dirty="0"/>
              <a:t>Do đó, các </a:t>
            </a:r>
            <a:r>
              <a:rPr lang="en-US" altLang="en-US" sz="2400" b="1" dirty="0"/>
              <a:t>client </a:t>
            </a:r>
            <a:r>
              <a:rPr lang="vi-VN" altLang="en-US" sz="2400" dirty="0"/>
              <a:t>không cần phải biết nhau. Họ chỉ giao tiếp về chủ đề.</a:t>
            </a:r>
          </a:p>
          <a:p>
            <a:pPr>
              <a:spcBef>
                <a:spcPct val="0"/>
              </a:spcBef>
              <a:buClrTx/>
              <a:buSzTx/>
              <a:buFontTx/>
              <a:buChar char="-"/>
            </a:pPr>
            <a:r>
              <a:rPr lang="vi-VN" altLang="en-US" sz="2400" dirty="0"/>
              <a:t>Kiến trúc này cho phép các giải pháp có khả năng mở rộng cao mà không phụ thuộc giữa </a:t>
            </a:r>
            <a:r>
              <a:rPr lang="en-US" altLang="en-US" sz="2400" b="1" dirty="0"/>
              <a:t>publisher </a:t>
            </a:r>
            <a:r>
              <a:rPr lang="vi-VN" altLang="en-US" sz="2400" dirty="0"/>
              <a:t>và </a:t>
            </a:r>
            <a:r>
              <a:rPr lang="en-US" altLang="en-US" sz="2400" b="1" dirty="0"/>
              <a:t>client</a:t>
            </a:r>
            <a:r>
              <a:rPr lang="vi-VN" altLang="en-US" sz="2400" dirty="0"/>
              <a:t>.</a:t>
            </a:r>
            <a:endParaRPr lang="en-US"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359A9E8A-3D2E-0F05-72E5-516415B42527}"/>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Chủ</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đề</a:t>
            </a:r>
            <a:r>
              <a:rPr lang="en-US" altLang="en-US" dirty="0">
                <a:latin typeface="Tahoma" panose="020B0604030504040204" pitchFamily="34" charset="0"/>
                <a:ea typeface="Tahoma" panose="020B0604030504040204" pitchFamily="34" charset="0"/>
                <a:cs typeface="Tahoma" panose="020B0604030504040204" pitchFamily="34" charset="0"/>
              </a:rPr>
              <a:t> (Topic)</a:t>
            </a:r>
          </a:p>
        </p:txBody>
      </p:sp>
      <p:cxnSp>
        <p:nvCxnSpPr>
          <p:cNvPr id="7" name="Straight Connector 6">
            <a:extLst>
              <a:ext uri="{FF2B5EF4-FFF2-40B4-BE49-F238E27FC236}">
                <a16:creationId xmlns:a16="http://schemas.microsoft.com/office/drawing/2014/main" id="{3773AAB9-D6DA-3D73-38D4-BB24EE9BC88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420" name="TextBox 5">
            <a:extLst>
              <a:ext uri="{FF2B5EF4-FFF2-40B4-BE49-F238E27FC236}">
                <a16:creationId xmlns:a16="http://schemas.microsoft.com/office/drawing/2014/main" id="{52864BCD-8DD2-E4D8-0461-CD03E56C060D}"/>
              </a:ext>
            </a:extLst>
          </p:cNvPr>
          <p:cNvSpPr txBox="1">
            <a:spLocks noChangeArrowheads="1"/>
          </p:cNvSpPr>
          <p:nvPr/>
        </p:nvSpPr>
        <p:spPr bwMode="auto">
          <a:xfrm>
            <a:off x="1364567" y="1600201"/>
            <a:ext cx="98192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Chủ đề là một chuỗi đơn giản có thể có nhiều mức phân cấp hơn, được phân tách bằng dấu gạch chéo.</a:t>
            </a:r>
          </a:p>
          <a:p>
            <a:pPr>
              <a:spcBef>
                <a:spcPct val="0"/>
              </a:spcBef>
              <a:buClrTx/>
              <a:buSzTx/>
              <a:buFontTx/>
              <a:buNone/>
            </a:pPr>
            <a:r>
              <a:rPr lang="en-US" altLang="en-US" sz="2400" dirty="0"/>
              <a:t>- </a:t>
            </a:r>
            <a:r>
              <a:rPr lang="vi-VN" altLang="en-US" sz="2400" dirty="0"/>
              <a:t>Một chủ đề mẫu để gửi dữ liệu nhiệt độ của phòng khách có thể là</a:t>
            </a:r>
            <a:r>
              <a:rPr lang="en-US" altLang="en-US" sz="2400" dirty="0"/>
              <a:t>:</a:t>
            </a:r>
            <a:r>
              <a:rPr lang="vi-VN" altLang="en-US" sz="2400" dirty="0"/>
              <a:t> nhà / phòng khách / nhiệt độ.</a:t>
            </a:r>
          </a:p>
          <a:p>
            <a:pPr>
              <a:spcBef>
                <a:spcPct val="0"/>
              </a:spcBef>
              <a:buClrTx/>
              <a:buSzTx/>
              <a:buFontTx/>
              <a:buNone/>
            </a:pPr>
            <a:r>
              <a:rPr lang="en-US" altLang="en-US" sz="2400" dirty="0"/>
              <a:t>-</a:t>
            </a:r>
            <a:r>
              <a:rPr lang="vi-VN" altLang="en-US" sz="2400" dirty="0"/>
              <a:t> </a:t>
            </a:r>
            <a:r>
              <a:rPr lang="en-US" altLang="en-US" sz="2400" dirty="0"/>
              <a:t>K</a:t>
            </a:r>
            <a:r>
              <a:rPr lang="vi-VN" altLang="en-US" sz="2400" dirty="0"/>
              <a:t>hách hang</a:t>
            </a:r>
            <a:r>
              <a:rPr lang="en-US" altLang="en-US" sz="2400" dirty="0"/>
              <a:t> (client)</a:t>
            </a:r>
            <a:r>
              <a:rPr lang="vi-VN" altLang="en-US" sz="2400" dirty="0"/>
              <a:t> (ví dụ: thiết bị di động) có thể đăng ký chủ đề chính xác hoặc có thể sử dụng ký tự đại diện.</a:t>
            </a:r>
            <a:endParaRPr lang="en-US" alt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8B7EE9BA-FC17-6AE0-C3E4-9F2F0F83413F}"/>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Ứng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dụng</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A8A41A4D-BEBC-82D3-CAAF-F4054DC4273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468" name="TextBox 5">
            <a:extLst>
              <a:ext uri="{FF2B5EF4-FFF2-40B4-BE49-F238E27FC236}">
                <a16:creationId xmlns:a16="http://schemas.microsoft.com/office/drawing/2014/main" id="{5B4A9B8E-D384-C8C0-FD50-C7301E8914A1}"/>
              </a:ext>
            </a:extLst>
          </p:cNvPr>
          <p:cNvSpPr txBox="1">
            <a:spLocks noChangeArrowheads="1"/>
          </p:cNvSpPr>
          <p:nvPr/>
        </p:nvSpPr>
        <p:spPr bwMode="auto">
          <a:xfrm>
            <a:off x="1244599" y="1600201"/>
            <a:ext cx="9967351"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en-US" altLang="en-US" sz="2400" b="1" dirty="0"/>
              <a:t>Facebook Messenger </a:t>
            </a:r>
            <a:r>
              <a:rPr lang="en-US" altLang="en-US" sz="2400" dirty="0"/>
              <a:t>uses MQTT for online chat.</a:t>
            </a:r>
          </a:p>
          <a:p>
            <a:pPr>
              <a:spcBef>
                <a:spcPct val="0"/>
              </a:spcBef>
              <a:buClrTx/>
              <a:buSzTx/>
              <a:buFontTx/>
              <a:buNone/>
            </a:pPr>
            <a:r>
              <a:rPr lang="en-US" altLang="en-US" sz="2400" dirty="0"/>
              <a:t>- </a:t>
            </a:r>
            <a:r>
              <a:rPr lang="en-US" altLang="en-US" sz="2400" b="1" dirty="0"/>
              <a:t>Amazon Web Services </a:t>
            </a:r>
            <a:r>
              <a:rPr lang="en-US" altLang="en-US" sz="2400" dirty="0"/>
              <a:t>use Amazon IoT with MQTT.</a:t>
            </a:r>
          </a:p>
          <a:p>
            <a:pPr>
              <a:spcBef>
                <a:spcPct val="0"/>
              </a:spcBef>
              <a:buClrTx/>
              <a:buSzTx/>
              <a:buFontTx/>
              <a:buNone/>
            </a:pPr>
            <a:r>
              <a:rPr lang="en-US" altLang="en-US" sz="2400" dirty="0"/>
              <a:t>- </a:t>
            </a:r>
            <a:r>
              <a:rPr lang="en-US" altLang="en-US" sz="2400" b="1" dirty="0"/>
              <a:t>Microsoft Azure IoT </a:t>
            </a:r>
            <a:r>
              <a:rPr lang="en-US" altLang="en-US" sz="2400" dirty="0"/>
              <a:t>Hub uses MQTT as its main protocol for  telemetry messages.</a:t>
            </a:r>
          </a:p>
          <a:p>
            <a:pPr>
              <a:spcBef>
                <a:spcPct val="0"/>
              </a:spcBef>
              <a:buClrTx/>
              <a:buSzTx/>
              <a:buFontTx/>
              <a:buNone/>
            </a:pPr>
            <a:r>
              <a:rPr lang="en-US" altLang="en-US" sz="2400" dirty="0"/>
              <a:t>- The </a:t>
            </a:r>
            <a:r>
              <a:rPr lang="en-US" altLang="en-US" sz="2400" b="1" dirty="0"/>
              <a:t>EVERYTHING IoT platform </a:t>
            </a:r>
            <a:r>
              <a:rPr lang="en-US" altLang="en-US" sz="2400" dirty="0"/>
              <a:t>uses MQTT as an M2M protocol  for millions of connected products.</a:t>
            </a:r>
          </a:p>
          <a:p>
            <a:pPr>
              <a:spcBef>
                <a:spcPct val="0"/>
              </a:spcBef>
              <a:buClrTx/>
              <a:buSzTx/>
              <a:buFontTx/>
              <a:buNone/>
            </a:pPr>
            <a:r>
              <a:rPr lang="en-US" altLang="en-US" sz="2400" dirty="0"/>
              <a:t>- Adafruit launched a </a:t>
            </a:r>
            <a:r>
              <a:rPr lang="en-US" altLang="en-US" sz="2400" b="1" dirty="0"/>
              <a:t>free MQTT cloud service </a:t>
            </a:r>
            <a:r>
              <a:rPr lang="en-US" altLang="en-US" sz="2400" dirty="0"/>
              <a:t>for IoT  experimenters called Adafruit IO.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E3203B2-9A46-99AA-D4B5-44CE6CAD0DA4}"/>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Giới</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thiệu</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AA3AFBAF-13EE-0F81-D0D3-4490A14057F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20" name="TextBox 7">
            <a:extLst>
              <a:ext uri="{FF2B5EF4-FFF2-40B4-BE49-F238E27FC236}">
                <a16:creationId xmlns:a16="http://schemas.microsoft.com/office/drawing/2014/main" id="{82FB09B1-89AC-CF75-F85E-4002701EB1B5}"/>
              </a:ext>
            </a:extLst>
          </p:cNvPr>
          <p:cNvSpPr txBox="1">
            <a:spLocks noChangeArrowheads="1"/>
          </p:cNvSpPr>
          <p:nvPr/>
        </p:nvSpPr>
        <p:spPr bwMode="auto">
          <a:xfrm>
            <a:off x="1524000" y="1600201"/>
            <a:ext cx="901270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Mạng Khu vực Cá nhân Không dây Công suất thấp qua IPv6.</a:t>
            </a:r>
          </a:p>
          <a:p>
            <a:pPr>
              <a:spcBef>
                <a:spcPct val="0"/>
              </a:spcBef>
              <a:buClrTx/>
              <a:buSzTx/>
              <a:buFontTx/>
              <a:buNone/>
            </a:pPr>
            <a:r>
              <a:rPr lang="en-US" altLang="en-US" sz="2400" dirty="0"/>
              <a:t>- </a:t>
            </a:r>
            <a:r>
              <a:rPr lang="vi-VN" altLang="en-US" sz="2400" dirty="0"/>
              <a:t>Cho phép các thiết bị nhỏ nhất có khả năng xử lý hạn chế truyền thông tin không dây bằng giao thức Internet.</a:t>
            </a:r>
          </a:p>
          <a:p>
            <a:pPr>
              <a:spcBef>
                <a:spcPct val="0"/>
              </a:spcBef>
              <a:buClrTx/>
              <a:buSzTx/>
              <a:buFontTx/>
              <a:buNone/>
            </a:pPr>
            <a:r>
              <a:rPr lang="en-US" altLang="en-US" sz="2400" dirty="0"/>
              <a:t>- </a:t>
            </a:r>
            <a:r>
              <a:rPr lang="vi-VN" altLang="en-US" sz="2400" dirty="0"/>
              <a:t>Cho phép các thiết bị công suất thấp kết nối với Internet.</a:t>
            </a:r>
          </a:p>
          <a:p>
            <a:pPr>
              <a:spcBef>
                <a:spcPct val="0"/>
              </a:spcBef>
              <a:buClrTx/>
              <a:buSzTx/>
              <a:buFontTx/>
              <a:buNone/>
            </a:pPr>
            <a:r>
              <a:rPr lang="en-US" altLang="en-US" sz="2400" dirty="0"/>
              <a:t>- </a:t>
            </a:r>
            <a:r>
              <a:rPr lang="vi-VN" altLang="en-US" sz="2400" dirty="0"/>
              <a:t>Được tạo bởi Lực lượng Đặc nhiệm Kỹ thuật Internet (IETF) </a:t>
            </a:r>
            <a:r>
              <a:rPr lang="vi-VN" altLang="en-US" sz="2400" b="1" dirty="0"/>
              <a:t>- RFC 5933 và RFC 4919.</a:t>
            </a:r>
            <a:endParaRPr lang="en-US" altLang="en-US" sz="2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837C4CA-72B4-887D-7741-921E54D35EEA}"/>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Secure MQTT </a:t>
            </a:r>
            <a:endParaRPr lang="en-US" altLang="en-US"/>
          </a:p>
        </p:txBody>
      </p:sp>
      <p:cxnSp>
        <p:nvCxnSpPr>
          <p:cNvPr id="7" name="Straight Connector 6">
            <a:extLst>
              <a:ext uri="{FF2B5EF4-FFF2-40B4-BE49-F238E27FC236}">
                <a16:creationId xmlns:a16="http://schemas.microsoft.com/office/drawing/2014/main" id="{342B2DA2-0FF2-2560-6C82-FA74B4E2A4D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EF91E6-27E1-88A0-A3A8-4649CE23366C}"/>
              </a:ext>
            </a:extLst>
          </p:cNvPr>
          <p:cNvSpPr txBox="1"/>
          <p:nvPr/>
        </p:nvSpPr>
        <p:spPr>
          <a:xfrm>
            <a:off x="1378634" y="1560513"/>
            <a:ext cx="9889588" cy="3785652"/>
          </a:xfrm>
          <a:prstGeom prst="rect">
            <a:avLst/>
          </a:prstGeom>
          <a:noFill/>
        </p:spPr>
        <p:txBody>
          <a:bodyPr wrap="square">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dirty="0">
                <a:latin typeface="Tahoma" panose="020B0604030504040204" pitchFamily="34" charset="0"/>
                <a:ea typeface="Tahoma" panose="020B0604030504040204" pitchFamily="34" charset="0"/>
                <a:cs typeface="Tahoma" panose="020B0604030504040204" pitchFamily="34" charset="0"/>
              </a:rPr>
              <a:t>S</a:t>
            </a:r>
            <a:r>
              <a:rPr lang="vi-VN" sz="2400" b="1" dirty="0">
                <a:latin typeface="Tahoma" panose="020B0604030504040204" pitchFamily="34" charset="0"/>
                <a:ea typeface="Tahoma" panose="020B0604030504040204" pitchFamily="34" charset="0"/>
                <a:cs typeface="Tahoma" panose="020B0604030504040204" pitchFamily="34" charset="0"/>
              </a:rPr>
              <a:t>MQTT </a:t>
            </a:r>
            <a:r>
              <a:rPr lang="vi-VN" sz="2400" dirty="0">
                <a:latin typeface="Tahoma" panose="020B0604030504040204" pitchFamily="34" charset="0"/>
                <a:ea typeface="Tahoma" panose="020B0604030504040204" pitchFamily="34" charset="0"/>
                <a:cs typeface="Tahoma" panose="020B0604030504040204" pitchFamily="34" charset="0"/>
              </a:rPr>
              <a:t>là một phần mở rộng của MQTT sử dụng mã hóa dựa trên mã hóa dựa trên thuộc tính nhẹ.</a:t>
            </a:r>
          </a:p>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vi-VN" sz="2400" dirty="0">
                <a:latin typeface="Tahoma" panose="020B0604030504040204" pitchFamily="34" charset="0"/>
                <a:ea typeface="Tahoma" panose="020B0604030504040204" pitchFamily="34" charset="0"/>
                <a:cs typeface="Tahoma" panose="020B0604030504040204" pitchFamily="34" charset="0"/>
              </a:rPr>
              <a:t>Ưu điểm chính của việc sử dụng mã hóa như vậy là tính năng mã hóa truyền phát, trong đó một thông điệp được mã hóa và chuyển đến nhiều nút khác, điều này khá phổ biến trong các ứng dụng IoT.</a:t>
            </a:r>
          </a:p>
          <a:p>
            <a:pPr marL="342900" indent="-342900">
              <a:buFontTx/>
              <a:buChar char="-"/>
              <a:defRPr/>
            </a:pPr>
            <a:r>
              <a:rPr lang="en-US" sz="2400" dirty="0">
                <a:latin typeface="Tahoma" panose="020B0604030504040204" pitchFamily="34" charset="0"/>
                <a:ea typeface="Tahoma" panose="020B0604030504040204" pitchFamily="34" charset="0"/>
                <a:cs typeface="Tahoma" panose="020B0604030504040204" pitchFamily="34" charset="0"/>
              </a:rPr>
              <a:t>T</a:t>
            </a:r>
            <a:r>
              <a:rPr lang="vi-VN" sz="2400" dirty="0">
                <a:latin typeface="Tahoma" panose="020B0604030504040204" pitchFamily="34" charset="0"/>
                <a:ea typeface="Tahoma" panose="020B0604030504040204" pitchFamily="34" charset="0"/>
                <a:cs typeface="Tahoma" panose="020B0604030504040204" pitchFamily="34" charset="0"/>
              </a:rPr>
              <a:t>huật toán bao gồm </a:t>
            </a:r>
            <a:r>
              <a:rPr lang="vi-VN" sz="2400" b="1" dirty="0">
                <a:latin typeface="Tahoma" panose="020B0604030504040204" pitchFamily="34" charset="0"/>
                <a:ea typeface="Tahoma" panose="020B0604030504040204" pitchFamily="34" charset="0"/>
                <a:cs typeface="Tahoma" panose="020B0604030504040204" pitchFamily="34" charset="0"/>
              </a:rPr>
              <a:t>bốn giai đoạn </a:t>
            </a:r>
            <a:r>
              <a:rPr lang="vi-VN" sz="2400" dirty="0">
                <a:latin typeface="Tahoma" panose="020B0604030504040204" pitchFamily="34" charset="0"/>
                <a:ea typeface="Tahoma" panose="020B0604030504040204" pitchFamily="34" charset="0"/>
                <a:cs typeface="Tahoma" panose="020B0604030504040204" pitchFamily="34" charset="0"/>
              </a:rPr>
              <a:t>chính: </a:t>
            </a:r>
            <a:endParaRPr lang="en-US" sz="2400" dirty="0">
              <a:latin typeface="Tahoma" panose="020B0604030504040204" pitchFamily="34" charset="0"/>
              <a:ea typeface="Tahoma" panose="020B0604030504040204" pitchFamily="34" charset="0"/>
              <a:cs typeface="Tahoma" panose="020B0604030504040204" pitchFamily="34" charset="0"/>
            </a:endParaRPr>
          </a:p>
          <a:p>
            <a:pPr indent="512763">
              <a:defRPr/>
            </a:pPr>
            <a:r>
              <a:rPr lang="en-US" sz="2400" dirty="0">
                <a:latin typeface="Tahoma" panose="020B0604030504040204" pitchFamily="34" charset="0"/>
                <a:ea typeface="Tahoma" panose="020B0604030504040204" pitchFamily="34" charset="0"/>
                <a:cs typeface="Tahoma" panose="020B0604030504040204" pitchFamily="34" charset="0"/>
              </a:rPr>
              <a:t> . setup, </a:t>
            </a:r>
          </a:p>
          <a:p>
            <a:pPr indent="512763">
              <a:defRPr/>
            </a:pPr>
            <a:r>
              <a:rPr lang="en-US" sz="2400" dirty="0">
                <a:latin typeface="Tahoma" panose="020B0604030504040204" pitchFamily="34" charset="0"/>
                <a:ea typeface="Tahoma" panose="020B0604030504040204" pitchFamily="34" charset="0"/>
                <a:cs typeface="Tahoma" panose="020B0604030504040204" pitchFamily="34" charset="0"/>
              </a:rPr>
              <a:t> . encryption,</a:t>
            </a:r>
          </a:p>
          <a:p>
            <a:pPr indent="512763">
              <a:defRPr/>
            </a:pPr>
            <a:r>
              <a:rPr lang="en-US" sz="2400" dirty="0">
                <a:latin typeface="Tahoma" panose="020B0604030504040204" pitchFamily="34" charset="0"/>
                <a:ea typeface="Tahoma" panose="020B0604030504040204" pitchFamily="34" charset="0"/>
                <a:cs typeface="Tahoma" panose="020B0604030504040204" pitchFamily="34" charset="0"/>
              </a:rPr>
              <a:t> . Publish,</a:t>
            </a:r>
          </a:p>
          <a:p>
            <a:pPr indent="512763">
              <a:defRPr/>
            </a:pPr>
            <a:r>
              <a:rPr lang="en-US" sz="2400" dirty="0">
                <a:latin typeface="Tahoma" panose="020B0604030504040204" pitchFamily="34" charset="0"/>
                <a:ea typeface="Tahoma" panose="020B0604030504040204" pitchFamily="34" charset="0"/>
                <a:cs typeface="Tahoma" panose="020B0604030504040204" pitchFamily="34" charset="0"/>
              </a:rPr>
              <a:t> . Decryption.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B47B807B-F10D-2F86-C1A2-6B65683BB764}"/>
              </a:ext>
            </a:extLst>
          </p:cNvPr>
          <p:cNvSpPr>
            <a:spLocks noGrp="1" noChangeArrowheads="1"/>
          </p:cNvSpPr>
          <p:nvPr>
            <p:ph type="title"/>
          </p:nvPr>
        </p:nvSpPr>
        <p:spPr>
          <a:xfrm>
            <a:off x="1524000" y="63500"/>
            <a:ext cx="9144000" cy="838200"/>
          </a:xfrm>
        </p:spPr>
        <p:txBody>
          <a:bodyPr anchor="ctr">
            <a:normAutofit fontScale="90000"/>
          </a:bodyPr>
          <a:lstStyle/>
          <a:p>
            <a:pPr marL="342900" indent="-342900" algn="ctr"/>
            <a:r>
              <a:rPr lang="en-IN" altLang="en-US" b="1" dirty="0">
                <a:latin typeface="Calibri" panose="020F0502020204030204" pitchFamily="34" charset="0"/>
              </a:rPr>
              <a:t>CoAP – Constrained Application Protocol</a:t>
            </a:r>
            <a:endParaRPr lang="en-US" altLang="en-US" dirty="0"/>
          </a:p>
        </p:txBody>
      </p:sp>
      <p:cxnSp>
        <p:nvCxnSpPr>
          <p:cNvPr id="7" name="Straight Connector 6">
            <a:extLst>
              <a:ext uri="{FF2B5EF4-FFF2-40B4-BE49-F238E27FC236}">
                <a16:creationId xmlns:a16="http://schemas.microsoft.com/office/drawing/2014/main" id="{985F7A2A-83C7-B7D0-134F-765530EC523A}"/>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564" name="TextBox 8">
            <a:extLst>
              <a:ext uri="{FF2B5EF4-FFF2-40B4-BE49-F238E27FC236}">
                <a16:creationId xmlns:a16="http://schemas.microsoft.com/office/drawing/2014/main" id="{8A7B7A38-9D8E-C10B-E0A4-AC098C54E42E}"/>
              </a:ext>
            </a:extLst>
          </p:cNvPr>
          <p:cNvSpPr txBox="1">
            <a:spLocks noChangeArrowheads="1"/>
          </p:cNvSpPr>
          <p:nvPr/>
        </p:nvSpPr>
        <p:spPr bwMode="auto">
          <a:xfrm>
            <a:off x="1524000" y="1399198"/>
            <a:ext cx="963636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Giao thức truyền web để sử dụng với các nút và mạng ràng buộc.</a:t>
            </a:r>
          </a:p>
          <a:p>
            <a:pPr>
              <a:spcBef>
                <a:spcPct val="0"/>
              </a:spcBef>
              <a:buClrTx/>
              <a:buSzTx/>
              <a:buFontTx/>
              <a:buNone/>
            </a:pPr>
            <a:r>
              <a:rPr lang="en-US" altLang="en-US" sz="2400" dirty="0"/>
              <a:t>- </a:t>
            </a:r>
            <a:r>
              <a:rPr lang="vi-VN" altLang="en-US" sz="2400" dirty="0"/>
              <a:t>Được thiết kế cho các ứng dụng từ </a:t>
            </a:r>
            <a:r>
              <a:rPr lang="vi-VN" altLang="en-US" sz="2400" b="1" dirty="0"/>
              <a:t>Machine to Machine </a:t>
            </a:r>
            <a:r>
              <a:rPr lang="vi-VN" altLang="en-US" sz="2400" dirty="0"/>
              <a:t>(M2M) như năng lượng thông minh và tự động hóa tòa nhà.</a:t>
            </a:r>
          </a:p>
          <a:p>
            <a:pPr>
              <a:spcBef>
                <a:spcPct val="0"/>
              </a:spcBef>
              <a:buClrTx/>
              <a:buSzTx/>
              <a:buFontTx/>
              <a:buNone/>
            </a:pPr>
            <a:r>
              <a:rPr lang="en-US" altLang="en-US" sz="2400" dirty="0"/>
              <a:t>- </a:t>
            </a:r>
            <a:r>
              <a:rPr lang="vi-VN" altLang="en-US" sz="2400" dirty="0"/>
              <a:t>Dựa trên mô hình Yêu cầu ‐ Phản hồi</a:t>
            </a:r>
            <a:r>
              <a:rPr lang="en-US" altLang="en-US" sz="2400" dirty="0"/>
              <a:t> (</a:t>
            </a:r>
            <a:r>
              <a:rPr lang="en-US" altLang="en-US" sz="2400" b="1" dirty="0"/>
              <a:t>Request‐Response</a:t>
            </a:r>
            <a:r>
              <a:rPr lang="en-US" altLang="en-US" sz="2400" dirty="0"/>
              <a:t>)</a:t>
            </a:r>
            <a:r>
              <a:rPr lang="vi-VN" altLang="en-US" sz="2400" dirty="0"/>
              <a:t> giữa các điểm cuối</a:t>
            </a:r>
          </a:p>
          <a:p>
            <a:pPr>
              <a:spcBef>
                <a:spcPct val="0"/>
              </a:spcBef>
              <a:buClrTx/>
              <a:buSzTx/>
              <a:buFontTx/>
              <a:buNone/>
            </a:pPr>
            <a:r>
              <a:rPr lang="en-US" altLang="en-US" sz="2400" dirty="0"/>
              <a:t>- </a:t>
            </a:r>
            <a:r>
              <a:rPr lang="vi-VN" altLang="en-US" sz="2400" dirty="0"/>
              <a:t>Tương tác </a:t>
            </a:r>
            <a:r>
              <a:rPr lang="en-US" altLang="en-US" sz="2400" dirty="0"/>
              <a:t>Server – client </a:t>
            </a:r>
            <a:r>
              <a:rPr lang="vi-VN" altLang="en-US" sz="2400" dirty="0"/>
              <a:t>không đồng bộ qua giao thức truyền tải hướng datagram </a:t>
            </a:r>
            <a:r>
              <a:rPr lang="vi-VN" altLang="en-US" sz="2400" b="1" dirty="0"/>
              <a:t>UDP</a:t>
            </a:r>
            <a:endParaRPr lang="en-US" altLang="en-US" sz="24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7D5C08CF-A111-FCE8-7197-098391E8638F}"/>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Vị trí</a:t>
            </a:r>
            <a:endParaRPr lang="en-US" altLang="en-US"/>
          </a:p>
        </p:txBody>
      </p:sp>
      <p:cxnSp>
        <p:nvCxnSpPr>
          <p:cNvPr id="7" name="Straight Connector 6">
            <a:extLst>
              <a:ext uri="{FF2B5EF4-FFF2-40B4-BE49-F238E27FC236}">
                <a16:creationId xmlns:a16="http://schemas.microsoft.com/office/drawing/2014/main" id="{3FA50A8C-7B27-77AB-A73D-85EDF1B9159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8612" name="Picture 1">
            <a:extLst>
              <a:ext uri="{FF2B5EF4-FFF2-40B4-BE49-F238E27FC236}">
                <a16:creationId xmlns:a16="http://schemas.microsoft.com/office/drawing/2014/main" id="{671C05DB-5479-4D9B-0A83-27BA608BD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160588"/>
            <a:ext cx="46482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D0D3224A-B37A-30BC-E6E2-7866CFC7B148}"/>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các loại thông điệp</a:t>
            </a:r>
            <a:endParaRPr lang="en-US" altLang="en-US"/>
          </a:p>
        </p:txBody>
      </p:sp>
      <p:cxnSp>
        <p:nvCxnSpPr>
          <p:cNvPr id="7" name="Straight Connector 6">
            <a:extLst>
              <a:ext uri="{FF2B5EF4-FFF2-40B4-BE49-F238E27FC236}">
                <a16:creationId xmlns:a16="http://schemas.microsoft.com/office/drawing/2014/main" id="{0BAE7B22-163C-5D3E-1E8E-6ECC5911B1D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0660" name="Picture 3">
            <a:extLst>
              <a:ext uri="{FF2B5EF4-FFF2-40B4-BE49-F238E27FC236}">
                <a16:creationId xmlns:a16="http://schemas.microsoft.com/office/drawing/2014/main" id="{238B94EB-5B6C-639D-9900-549E5FA32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164" y="1852614"/>
            <a:ext cx="3760787"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68C13B5-C0FB-80DA-A178-0708CE72A98B}"/>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Mô hình Request-Response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487A77C7-3A97-E14B-44CC-4AAD7F301F2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2708" name="Picture 1">
            <a:extLst>
              <a:ext uri="{FF2B5EF4-FFF2-40B4-BE49-F238E27FC236}">
                <a16:creationId xmlns:a16="http://schemas.microsoft.com/office/drawing/2014/main" id="{9A77FE50-7C64-5A4E-2D61-D7D0F90B6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35150"/>
            <a:ext cx="7391400" cy="420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EF615B3-A925-7B8A-BD3B-2D963BAD2F88}"/>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Mô hình Request-Response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D6823673-070F-0292-41F8-DF60B28A39D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4756" name="Picture 1">
            <a:extLst>
              <a:ext uri="{FF2B5EF4-FFF2-40B4-BE49-F238E27FC236}">
                <a16:creationId xmlns:a16="http://schemas.microsoft.com/office/drawing/2014/main" id="{94095A29-D9ED-9900-6D11-4B672BFE5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25564"/>
            <a:ext cx="73914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Box 5">
            <a:extLst>
              <a:ext uri="{FF2B5EF4-FFF2-40B4-BE49-F238E27FC236}">
                <a16:creationId xmlns:a16="http://schemas.microsoft.com/office/drawing/2014/main" id="{8C6D091F-625C-1D90-CF80-4C68BF036EDD}"/>
              </a:ext>
            </a:extLst>
          </p:cNvPr>
          <p:cNvSpPr txBox="1">
            <a:spLocks noChangeArrowheads="1"/>
          </p:cNvSpPr>
          <p:nvPr/>
        </p:nvSpPr>
        <p:spPr bwMode="auto">
          <a:xfrm>
            <a:off x="1803400" y="5532438"/>
            <a:ext cx="8864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a:t>Similar to HTTP, CoAP utilizes GET, PUT, PUSH, DELETE messages requests  to retrieve, create, update, and delete, respectively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55F38BE-ACE0-65B2-9A31-C5C688F07934}"/>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Mô hình Request-Response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E47A8D4A-10EB-77C7-CB9F-2175BC338F2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6804" name="Picture 2">
            <a:extLst>
              <a:ext uri="{FF2B5EF4-FFF2-40B4-BE49-F238E27FC236}">
                <a16:creationId xmlns:a16="http://schemas.microsoft.com/office/drawing/2014/main" id="{C722E8DC-FBA9-088F-3FFD-12494F2C0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117" y="1468437"/>
            <a:ext cx="6908459" cy="393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8EBD1079-B0EA-A68D-8893-05C9D82A5ED2}"/>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Đặc điểm</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6FC8A37A-3D25-2E3F-7C29-7B86462DC9F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852" name="TextBox 7">
            <a:extLst>
              <a:ext uri="{FF2B5EF4-FFF2-40B4-BE49-F238E27FC236}">
                <a16:creationId xmlns:a16="http://schemas.microsoft.com/office/drawing/2014/main" id="{974DB205-690E-23DC-B282-18EAF355E4E2}"/>
              </a:ext>
            </a:extLst>
          </p:cNvPr>
          <p:cNvSpPr txBox="1">
            <a:spLocks noChangeArrowheads="1"/>
          </p:cNvSpPr>
          <p:nvPr/>
        </p:nvSpPr>
        <p:spPr bwMode="auto">
          <a:xfrm>
            <a:off x="1688123" y="1353817"/>
            <a:ext cx="946755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Giảm chi phí </a:t>
            </a:r>
            <a:r>
              <a:rPr lang="vi-VN" altLang="en-US" sz="2400" b="1" dirty="0"/>
              <a:t>overheads</a:t>
            </a:r>
            <a:r>
              <a:rPr lang="vi-VN" altLang="en-US" sz="2400" dirty="0"/>
              <a:t> và độ phức tạp phân tích cú pháp.</a:t>
            </a:r>
          </a:p>
          <a:p>
            <a:pPr>
              <a:spcBef>
                <a:spcPct val="0"/>
              </a:spcBef>
              <a:buClrTx/>
              <a:buSzTx/>
              <a:buFontTx/>
              <a:buNone/>
            </a:pPr>
            <a:r>
              <a:rPr lang="en-US" altLang="en-US" sz="2400" dirty="0"/>
              <a:t>- </a:t>
            </a:r>
            <a:r>
              <a:rPr lang="vi-VN" altLang="en-US" sz="2400" dirty="0"/>
              <a:t>Hỗ trợ loại URL và nội dung.</a:t>
            </a:r>
          </a:p>
          <a:p>
            <a:pPr>
              <a:spcBef>
                <a:spcPct val="0"/>
              </a:spcBef>
              <a:buClrTx/>
              <a:buSzTx/>
              <a:buFontTx/>
              <a:buNone/>
            </a:pPr>
            <a:r>
              <a:rPr lang="en-US" altLang="en-US" sz="2400" dirty="0"/>
              <a:t>- </a:t>
            </a:r>
            <a:r>
              <a:rPr lang="vi-VN" altLang="en-US" sz="2400" dirty="0"/>
              <a:t>Hỗ trợ cho việc khám phá các tài nguyên được cung cấp bởi các dịch vụ CoAP đã biết.</a:t>
            </a:r>
          </a:p>
          <a:p>
            <a:pPr>
              <a:spcBef>
                <a:spcPct val="0"/>
              </a:spcBef>
              <a:buClrTx/>
              <a:buSzTx/>
              <a:buFontTx/>
              <a:buNone/>
            </a:pPr>
            <a:r>
              <a:rPr lang="en-US" altLang="en-US" sz="2400" dirty="0"/>
              <a:t>- </a:t>
            </a:r>
            <a:r>
              <a:rPr lang="vi-VN" altLang="en-US" sz="2400" dirty="0"/>
              <a:t>Đăng ký đơn giản cho một tài nguyên và kết quả.</a:t>
            </a:r>
          </a:p>
          <a:p>
            <a:pPr>
              <a:spcBef>
                <a:spcPct val="0"/>
              </a:spcBef>
              <a:buClrTx/>
              <a:buSzTx/>
              <a:buFontTx/>
              <a:buNone/>
            </a:pPr>
            <a:r>
              <a:rPr lang="en-US" altLang="en-US" sz="2400" dirty="0"/>
              <a:t>- </a:t>
            </a:r>
            <a:r>
              <a:rPr lang="vi-VN" altLang="en-US" sz="2400" dirty="0"/>
              <a:t>Bộ nhớ đệm đơn giản dựa trên độ </a:t>
            </a:r>
            <a:r>
              <a:rPr lang="en-US" altLang="en-US" sz="2400" dirty="0" err="1"/>
              <a:t>kích</a:t>
            </a:r>
            <a:r>
              <a:rPr lang="en-US" altLang="en-US" sz="2400" dirty="0"/>
              <a:t> </a:t>
            </a:r>
            <a:r>
              <a:rPr lang="en-US" altLang="en-US" sz="2400" dirty="0" err="1"/>
              <a:t>thước</a:t>
            </a:r>
            <a:r>
              <a:rPr lang="vi-VN" altLang="en-US" sz="2400" dirty="0"/>
              <a:t> tối đa của tin nhắn.</a:t>
            </a:r>
            <a:endParaRPr lang="en-US" alt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C663A45-51B0-E2E6-25CF-AB10877E34D4}"/>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IN" altLang="en-US" b="1">
                <a:latin typeface="Calibri" panose="020F0502020204030204" pitchFamily="34" charset="0"/>
              </a:rPr>
              <a:t>XMPP – Extensible Messaging and Presence Protocol</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9D67D5A5-AA35-1D3A-109A-EC01C5BE08C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900" name="TextBox 5">
            <a:extLst>
              <a:ext uri="{FF2B5EF4-FFF2-40B4-BE49-F238E27FC236}">
                <a16:creationId xmlns:a16="http://schemas.microsoft.com/office/drawing/2014/main" id="{DA551C58-61E0-5173-1CAB-4463D4C88E00}"/>
              </a:ext>
            </a:extLst>
          </p:cNvPr>
          <p:cNvSpPr txBox="1">
            <a:spLocks noChangeArrowheads="1"/>
          </p:cNvSpPr>
          <p:nvPr/>
        </p:nvSpPr>
        <p:spPr bwMode="auto">
          <a:xfrm>
            <a:off x="1803400" y="1385669"/>
            <a:ext cx="9144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400" dirty="0"/>
              <a:t>Một giao thức truyền thông cho phần mềm trung gian hướng thông điệp dựa trên XML (Extensible Markup Language)</a:t>
            </a:r>
            <a:endParaRPr lang="en-US" altLang="en-US" sz="2400" dirty="0"/>
          </a:p>
          <a:p>
            <a:pPr>
              <a:spcBef>
                <a:spcPct val="0"/>
              </a:spcBef>
              <a:buClrTx/>
              <a:buSzTx/>
              <a:buFontTx/>
              <a:buChar char="-"/>
            </a:pPr>
            <a:r>
              <a:rPr lang="vi-VN" altLang="en-US" sz="2400" dirty="0"/>
              <a:t>Trao đổi dữ liệu có cấu trúc theo thời gian thực.</a:t>
            </a:r>
          </a:p>
          <a:p>
            <a:pPr>
              <a:spcBef>
                <a:spcPct val="0"/>
              </a:spcBef>
              <a:buClrTx/>
              <a:buSzTx/>
              <a:buFontTx/>
              <a:buChar char="-"/>
            </a:pPr>
            <a:r>
              <a:rPr lang="en-US" altLang="en-US" sz="2400" dirty="0"/>
              <a:t>M</a:t>
            </a:r>
            <a:r>
              <a:rPr lang="vi-VN" altLang="en-US" sz="2400" dirty="0"/>
              <a:t>ột giao thức tiêu chuẩn mở</a:t>
            </a:r>
            <a:endParaRPr lang="en-US" altLang="en-US" sz="2400" dirty="0"/>
          </a:p>
          <a:p>
            <a:pPr>
              <a:spcBef>
                <a:spcPct val="0"/>
              </a:spcBef>
              <a:buClrTx/>
              <a:buSzTx/>
              <a:buFontTx/>
              <a:buChar char="-"/>
            </a:pPr>
            <a:r>
              <a:rPr lang="en-IN" altLang="en-US" sz="2400" dirty="0">
                <a:latin typeface="Calibri" panose="020F0502020204030204" pitchFamily="34" charset="0"/>
              </a:rPr>
              <a:t>XMPP </a:t>
            </a:r>
            <a:r>
              <a:rPr lang="en-IN" altLang="en-US" sz="2400" dirty="0" err="1">
                <a:latin typeface="Calibri" panose="020F0502020204030204" pitchFamily="34" charset="0"/>
              </a:rPr>
              <a:t>sử</a:t>
            </a:r>
            <a:r>
              <a:rPr lang="en-IN" altLang="en-US" sz="2400" dirty="0">
                <a:latin typeface="Calibri" panose="020F0502020204030204" pitchFamily="34" charset="0"/>
              </a:rPr>
              <a:t> </a:t>
            </a:r>
            <a:r>
              <a:rPr lang="en-IN" altLang="en-US" sz="2400" dirty="0" err="1">
                <a:latin typeface="Calibri" panose="020F0502020204030204" pitchFamily="34" charset="0"/>
              </a:rPr>
              <a:t>dụng</a:t>
            </a:r>
            <a:r>
              <a:rPr lang="en-IN" altLang="en-US" sz="2400" dirty="0">
                <a:latin typeface="Calibri" panose="020F0502020204030204" pitchFamily="34" charset="0"/>
              </a:rPr>
              <a:t> 1 </a:t>
            </a:r>
            <a:r>
              <a:rPr lang="en-IN" altLang="en-US" sz="2400" dirty="0" err="1">
                <a:latin typeface="Calibri" panose="020F0502020204030204" pitchFamily="34" charset="0"/>
              </a:rPr>
              <a:t>kiến</a:t>
            </a:r>
            <a:r>
              <a:rPr lang="en-IN" altLang="en-US" sz="2400" dirty="0">
                <a:latin typeface="Calibri" panose="020F0502020204030204" pitchFamily="34" charset="0"/>
              </a:rPr>
              <a:t> </a:t>
            </a:r>
            <a:r>
              <a:rPr lang="en-IN" altLang="en-US" sz="2400" dirty="0" err="1">
                <a:latin typeface="Calibri" panose="020F0502020204030204" pitchFamily="34" charset="0"/>
              </a:rPr>
              <a:t>trúc</a:t>
            </a:r>
            <a:r>
              <a:rPr lang="en-IN" altLang="en-US" sz="2400" dirty="0">
                <a:latin typeface="Calibri" panose="020F0502020204030204" pitchFamily="34" charset="0"/>
              </a:rPr>
              <a:t> </a:t>
            </a:r>
            <a:r>
              <a:rPr lang="en-IN" altLang="en-US" sz="2400" b="1" dirty="0">
                <a:latin typeface="Calibri" panose="020F0502020204030204" pitchFamily="34" charset="0"/>
              </a:rPr>
              <a:t>client‐server </a:t>
            </a:r>
          </a:p>
          <a:p>
            <a:pPr>
              <a:spcBef>
                <a:spcPct val="0"/>
              </a:spcBef>
              <a:buClrTx/>
              <a:buSzTx/>
              <a:buFontTx/>
              <a:buChar char="-"/>
            </a:pPr>
            <a:r>
              <a:rPr lang="en-IN" altLang="en-US" sz="2400" dirty="0" err="1">
                <a:latin typeface="Calibri" panose="020F0502020204030204" pitchFamily="34" charset="0"/>
              </a:rPr>
              <a:t>Mô</a:t>
            </a:r>
            <a:r>
              <a:rPr lang="en-IN" altLang="en-US" sz="2400" dirty="0">
                <a:latin typeface="Calibri" panose="020F0502020204030204" pitchFamily="34" charset="0"/>
              </a:rPr>
              <a:t> </a:t>
            </a:r>
            <a:r>
              <a:rPr lang="en-IN" altLang="en-US" sz="2400" dirty="0" err="1">
                <a:latin typeface="Calibri" panose="020F0502020204030204" pitchFamily="34" charset="0"/>
              </a:rPr>
              <a:t>hình</a:t>
            </a:r>
            <a:r>
              <a:rPr lang="en-IN" altLang="en-US" sz="2400" dirty="0">
                <a:latin typeface="Calibri" panose="020F0502020204030204" pitchFamily="34" charset="0"/>
              </a:rPr>
              <a:t> </a:t>
            </a:r>
            <a:r>
              <a:rPr lang="en-IN" altLang="en-US" sz="2400" b="1" dirty="0" err="1">
                <a:latin typeface="Calibri" panose="020F0502020204030204" pitchFamily="34" charset="0"/>
              </a:rPr>
              <a:t>phân</a:t>
            </a:r>
            <a:r>
              <a:rPr lang="en-IN" altLang="en-US" sz="2400" b="1" dirty="0">
                <a:latin typeface="Calibri" panose="020F0502020204030204" pitchFamily="34" charset="0"/>
              </a:rPr>
              <a:t> </a:t>
            </a:r>
            <a:r>
              <a:rPr lang="en-IN" altLang="en-US" sz="2400" b="1" dirty="0" err="1">
                <a:latin typeface="Calibri" panose="020F0502020204030204" pitchFamily="34" charset="0"/>
              </a:rPr>
              <a:t>cấp</a:t>
            </a:r>
            <a:endParaRPr lang="en-IN" altLang="en-US" sz="2400" b="1" dirty="0">
              <a:latin typeface="Calibri" panose="020F0502020204030204" pitchFamily="34" charset="0"/>
            </a:endParaRPr>
          </a:p>
          <a:p>
            <a:pPr>
              <a:spcBef>
                <a:spcPct val="0"/>
              </a:spcBef>
              <a:buClrTx/>
              <a:buSzTx/>
              <a:buFontTx/>
              <a:buChar char="-"/>
            </a:pPr>
            <a:r>
              <a:rPr lang="en-US" altLang="en-US" sz="2400" dirty="0" err="1"/>
              <a:t>Hỗ</a:t>
            </a:r>
            <a:r>
              <a:rPr lang="en-US" altLang="en-US" sz="2400" dirty="0"/>
              <a:t> </a:t>
            </a:r>
            <a:r>
              <a:rPr lang="en-US" altLang="en-US" sz="2400" dirty="0" err="1"/>
              <a:t>trợ</a:t>
            </a:r>
            <a:r>
              <a:rPr lang="en-US" altLang="en-US" sz="2400" dirty="0"/>
              <a:t> </a:t>
            </a:r>
            <a:r>
              <a:rPr lang="en-US" altLang="en-US" sz="2400" dirty="0" err="1"/>
              <a:t>giao</a:t>
            </a:r>
            <a:r>
              <a:rPr lang="en-US" altLang="en-US" sz="2400" dirty="0"/>
              <a:t> </a:t>
            </a:r>
            <a:r>
              <a:rPr lang="en-US" altLang="en-US" sz="2400" dirty="0" err="1"/>
              <a:t>tiếp</a:t>
            </a:r>
            <a:r>
              <a:rPr lang="en-US" altLang="en-US" sz="2400" dirty="0"/>
              <a:t> </a:t>
            </a:r>
            <a:r>
              <a:rPr lang="en-US" altLang="en-US" sz="2400" dirty="0" err="1"/>
              <a:t>giữa</a:t>
            </a:r>
            <a:r>
              <a:rPr lang="en-US" altLang="en-US" sz="2400" dirty="0"/>
              <a:t> </a:t>
            </a:r>
            <a:r>
              <a:rPr lang="en-US" altLang="en-US" sz="2400" dirty="0" err="1"/>
              <a:t>máy</a:t>
            </a:r>
            <a:r>
              <a:rPr lang="en-US" altLang="en-US" sz="2400" dirty="0"/>
              <a:t> </a:t>
            </a:r>
            <a:r>
              <a:rPr lang="en-US" altLang="en-US" sz="2400" dirty="0" err="1"/>
              <a:t>với</a:t>
            </a:r>
            <a:r>
              <a:rPr lang="en-US" altLang="en-US" sz="2400" dirty="0"/>
              <a:t> </a:t>
            </a:r>
            <a:r>
              <a:rPr lang="en-US" altLang="en-US" sz="2400" dirty="0" err="1"/>
              <a:t>máy</a:t>
            </a:r>
            <a:r>
              <a:rPr lang="en-US" altLang="en-US" sz="2400" dirty="0"/>
              <a:t> </a:t>
            </a:r>
            <a:r>
              <a:rPr lang="en-US" altLang="en-US" sz="2400" dirty="0" err="1"/>
              <a:t>hoặc</a:t>
            </a:r>
            <a:r>
              <a:rPr lang="en-US" altLang="en-US" sz="2400" dirty="0"/>
              <a:t> </a:t>
            </a:r>
            <a:r>
              <a:rPr lang="en-US" altLang="en-US" sz="2400" dirty="0" err="1"/>
              <a:t>máy</a:t>
            </a:r>
            <a:r>
              <a:rPr lang="en-US" altLang="en-US" sz="2400" dirty="0"/>
              <a:t> </a:t>
            </a:r>
            <a:r>
              <a:rPr lang="en-US" altLang="en-US" sz="2400" dirty="0" err="1"/>
              <a:t>ngang</a:t>
            </a:r>
            <a:r>
              <a:rPr lang="en-US" altLang="en-US" sz="2400" dirty="0"/>
              <a:t> </a:t>
            </a:r>
            <a:r>
              <a:rPr lang="en-US" altLang="en-US" sz="2400" dirty="0" err="1"/>
              <a:t>hàng</a:t>
            </a:r>
            <a:r>
              <a:rPr lang="en-US" altLang="en-US" sz="2400" dirty="0"/>
              <a:t> </a:t>
            </a:r>
            <a:r>
              <a:rPr lang="en-US" altLang="en-US" sz="2400" dirty="0" err="1"/>
              <a:t>trên</a:t>
            </a:r>
            <a:r>
              <a:rPr lang="en-US" altLang="en-US" sz="2400" dirty="0"/>
              <a:t> </a:t>
            </a:r>
            <a:r>
              <a:rPr lang="en-US" altLang="en-US" sz="2400" dirty="0" err="1"/>
              <a:t>một</a:t>
            </a:r>
            <a:r>
              <a:rPr lang="en-US" altLang="en-US" sz="2400" dirty="0"/>
              <a:t> </a:t>
            </a:r>
            <a:r>
              <a:rPr lang="en-US" altLang="en-US" sz="2400" dirty="0" err="1"/>
              <a:t>nhóm</a:t>
            </a:r>
            <a:r>
              <a:rPr lang="en-US" altLang="en-US" sz="2400" dirty="0"/>
              <a:t> </a:t>
            </a:r>
            <a:r>
              <a:rPr lang="en-US" altLang="en-US" sz="2400" dirty="0" err="1"/>
              <a:t>mạng</a:t>
            </a:r>
            <a:r>
              <a:rPr lang="en-US" altLang="en-US" sz="2400" dirty="0"/>
              <a:t> </a:t>
            </a:r>
            <a:r>
              <a:rPr lang="en-US" altLang="en-US" sz="2400" dirty="0" err="1"/>
              <a:t>đa</a:t>
            </a:r>
            <a:r>
              <a:rPr lang="en-US" altLang="en-US" sz="2400" dirty="0"/>
              <a:t> </a:t>
            </a:r>
            <a:r>
              <a:rPr lang="en-US" altLang="en-US" sz="2400" dirty="0" err="1"/>
              <a:t>dạng</a:t>
            </a:r>
            <a:endParaRPr lang="en-US"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16B95CF-E6B3-DBC1-3A23-E8AFBD552EE0}"/>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XMPP – Điểm nổi bật</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2122AD22-AA9C-7C35-1034-56B3C0A3347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948" name="TextBox 7">
            <a:extLst>
              <a:ext uri="{FF2B5EF4-FFF2-40B4-BE49-F238E27FC236}">
                <a16:creationId xmlns:a16="http://schemas.microsoft.com/office/drawing/2014/main" id="{F2B4EF88-799E-99B1-BBF8-40483543497C}"/>
              </a:ext>
            </a:extLst>
          </p:cNvPr>
          <p:cNvSpPr txBox="1">
            <a:spLocks noChangeArrowheads="1"/>
          </p:cNvSpPr>
          <p:nvPr/>
        </p:nvSpPr>
        <p:spPr bwMode="auto">
          <a:xfrm>
            <a:off x="1524000" y="1282554"/>
            <a:ext cx="9645748"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Phân quyền - Không có máy chủ trung tâm; bất kỳ ai cũng có thể chạy máy chủ XMPP của riêng họ.</a:t>
            </a:r>
          </a:p>
          <a:p>
            <a:pPr>
              <a:spcBef>
                <a:spcPct val="0"/>
              </a:spcBef>
              <a:buClrTx/>
              <a:buSzTx/>
              <a:buFontTx/>
              <a:buNone/>
            </a:pPr>
            <a:r>
              <a:rPr lang="en-US" altLang="en-US" sz="2400" dirty="0"/>
              <a:t>- </a:t>
            </a:r>
            <a:r>
              <a:rPr lang="vi-VN" altLang="en-US" sz="2400" dirty="0"/>
              <a:t>Tiêu chuẩn mở - Không yêu cầu tiền bản quyền hoặc quyền được cấp để triển khai các thông số kỹ thuật</a:t>
            </a:r>
            <a:r>
              <a:rPr lang="en-US" altLang="en-US" sz="2400" dirty="0"/>
              <a:t>:</a:t>
            </a:r>
            <a:endParaRPr lang="vi-VN" altLang="en-US" sz="2400" dirty="0"/>
          </a:p>
          <a:p>
            <a:pPr>
              <a:spcBef>
                <a:spcPct val="0"/>
              </a:spcBef>
              <a:buClrTx/>
              <a:buSzTx/>
              <a:buFontTx/>
              <a:buNone/>
            </a:pPr>
            <a:r>
              <a:rPr lang="en-US" altLang="en-US" sz="2400" dirty="0"/>
              <a:t>   . </a:t>
            </a:r>
            <a:r>
              <a:rPr lang="vi-VN" altLang="en-US" sz="2400" dirty="0"/>
              <a:t>Bảo mật </a:t>
            </a:r>
            <a:endParaRPr lang="en-US" altLang="en-US" sz="2400" dirty="0"/>
          </a:p>
          <a:p>
            <a:pPr>
              <a:spcBef>
                <a:spcPct val="0"/>
              </a:spcBef>
              <a:buClrTx/>
              <a:buSzTx/>
              <a:buFontTx/>
              <a:buNone/>
            </a:pPr>
            <a:r>
              <a:rPr lang="en-US" altLang="en-US" sz="2400" dirty="0"/>
              <a:t>   .</a:t>
            </a:r>
            <a:r>
              <a:rPr lang="vi-VN" altLang="en-US" sz="2400" dirty="0"/>
              <a:t> Xác thực</a:t>
            </a:r>
            <a:endParaRPr lang="en-US" altLang="en-US" sz="2400" dirty="0"/>
          </a:p>
          <a:p>
            <a:pPr>
              <a:spcBef>
                <a:spcPct val="0"/>
              </a:spcBef>
              <a:buClrTx/>
              <a:buSzTx/>
              <a:buFontTx/>
              <a:buNone/>
            </a:pPr>
            <a:r>
              <a:rPr lang="en-US" altLang="en-US" sz="2400" dirty="0"/>
              <a:t>   .</a:t>
            </a:r>
            <a:r>
              <a:rPr lang="vi-VN" altLang="en-US" sz="2400" dirty="0"/>
              <a:t> </a:t>
            </a:r>
            <a:r>
              <a:rPr lang="en-US" altLang="en-US" sz="2400" dirty="0"/>
              <a:t>M</a:t>
            </a:r>
            <a:r>
              <a:rPr lang="vi-VN" altLang="en-US" sz="2400" dirty="0"/>
              <a:t>ã hóa</a:t>
            </a:r>
          </a:p>
          <a:p>
            <a:pPr>
              <a:spcBef>
                <a:spcPct val="0"/>
              </a:spcBef>
              <a:buClrTx/>
              <a:buSzTx/>
              <a:buFontTx/>
              <a:buNone/>
            </a:pPr>
            <a:r>
              <a:rPr lang="en-US" altLang="en-US" sz="2400" dirty="0"/>
              <a:t>- </a:t>
            </a:r>
            <a:r>
              <a:rPr lang="vi-VN" altLang="en-US" sz="2400" dirty="0"/>
              <a:t>Tính linh hoạt - Hỗ trợ khả năng tương tác</a:t>
            </a:r>
            <a:endParaRPr lang="en-US" alt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4EDB3FD-A8B4-C9A4-6A19-F2688F03730C}"/>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Đặc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điểm</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F979D4C6-ABA6-8F4B-42A3-4E9AF78A3BA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68" name="TextBox 5">
            <a:extLst>
              <a:ext uri="{FF2B5EF4-FFF2-40B4-BE49-F238E27FC236}">
                <a16:creationId xmlns:a16="http://schemas.microsoft.com/office/drawing/2014/main" id="{145C3A0B-41C1-C8E9-8609-30C46439A5EB}"/>
              </a:ext>
            </a:extLst>
          </p:cNvPr>
          <p:cNvSpPr txBox="1">
            <a:spLocks noChangeArrowheads="1"/>
          </p:cNvSpPr>
          <p:nvPr/>
        </p:nvSpPr>
        <p:spPr bwMode="auto">
          <a:xfrm>
            <a:off x="1378633" y="1665288"/>
            <a:ext cx="990365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Cho phép </a:t>
            </a:r>
            <a:r>
              <a:rPr lang="en-US" altLang="en-US" sz="2400" dirty="0"/>
              <a:t>radio</a:t>
            </a:r>
            <a:r>
              <a:rPr lang="vi-VN" altLang="en-US" sz="2400" dirty="0"/>
              <a:t> IEEE 802.15.4 mang địa chỉ 128 bit của Giao thức Internet phiên bản 6 (IPv6).</a:t>
            </a:r>
          </a:p>
          <a:p>
            <a:pPr>
              <a:spcBef>
                <a:spcPct val="0"/>
              </a:spcBef>
              <a:buClrTx/>
              <a:buSzTx/>
              <a:buFontTx/>
              <a:buNone/>
            </a:pPr>
            <a:r>
              <a:rPr lang="en-US" altLang="en-US" sz="2400" dirty="0"/>
              <a:t>- </a:t>
            </a:r>
            <a:r>
              <a:rPr lang="vi-VN" altLang="en-US" sz="2400" dirty="0"/>
              <a:t>Kỹ thuật nén tiêu đề và dịch địa chỉ cho phép </a:t>
            </a:r>
            <a:r>
              <a:rPr lang="en-US" altLang="en-US" sz="2400" dirty="0"/>
              <a:t>radio </a:t>
            </a:r>
            <a:r>
              <a:rPr lang="vi-VN" altLang="en-US" sz="2400" dirty="0"/>
              <a:t>IEEE 802.15.4 truy cập Internet.</a:t>
            </a:r>
          </a:p>
          <a:p>
            <a:pPr>
              <a:spcBef>
                <a:spcPct val="0"/>
              </a:spcBef>
              <a:buClrTx/>
              <a:buSzTx/>
              <a:buFontTx/>
              <a:buNone/>
            </a:pPr>
            <a:r>
              <a:rPr lang="en-US" altLang="en-US" sz="2400" dirty="0"/>
              <a:t>- </a:t>
            </a:r>
            <a:r>
              <a:rPr lang="vi-VN" altLang="en-US" sz="2400" dirty="0"/>
              <a:t>Các gói IPv6 được nén và định dạng lại để phù hợp với định dạng gói IEEE 802.15.4.</a:t>
            </a:r>
          </a:p>
          <a:p>
            <a:pPr>
              <a:spcBef>
                <a:spcPct val="0"/>
              </a:spcBef>
              <a:buClrTx/>
              <a:buSzTx/>
              <a:buFontTx/>
              <a:buNone/>
            </a:pPr>
            <a:r>
              <a:rPr lang="en-US" altLang="en-US" sz="2400" dirty="0"/>
              <a:t>- </a:t>
            </a:r>
            <a:r>
              <a:rPr lang="vi-VN" altLang="en-US" sz="2400" dirty="0"/>
              <a:t>Các ứng dụng bao gồm IoT, M2M</a:t>
            </a:r>
            <a:r>
              <a:rPr lang="en-US" altLang="en-US" sz="2400" dirty="0"/>
              <a:t>,..</a:t>
            </a:r>
            <a:r>
              <a:rPr lang="vi-VN" altLang="en-US" sz="2400" dirty="0"/>
              <a:t>.</a:t>
            </a:r>
            <a:endParaRPr lang="en-US"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2525BCF-37A0-392D-6CCD-D49F942DED17}"/>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XMPP – Điểm nổi bật</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D5068E1A-3C2F-9D83-0A50-4BBAA42015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4996" name="Picture 1">
            <a:extLst>
              <a:ext uri="{FF2B5EF4-FFF2-40B4-BE49-F238E27FC236}">
                <a16:creationId xmlns:a16="http://schemas.microsoft.com/office/drawing/2014/main" id="{3BFC5401-5DB9-D89C-79D4-EAEFA5BC3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6" y="1219200"/>
            <a:ext cx="8797925"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3712B2F6-FC19-B493-E125-6B52497F4A9E}"/>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Công nghệ Core XMPP</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E0B9BABF-30F6-4B1D-CEC8-9EBDDF2C09F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7044" name="Picture 3">
            <a:extLst>
              <a:ext uri="{FF2B5EF4-FFF2-40B4-BE49-F238E27FC236}">
                <a16:creationId xmlns:a16="http://schemas.microsoft.com/office/drawing/2014/main" id="{088148C4-4212-2103-EA74-AC23B966D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524000"/>
            <a:ext cx="739140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620FB26-D28F-AE6C-6749-346679AC57E6}"/>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Điểm yếu</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F78C622A-8308-204C-3B51-D30DDF16EDE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092" name="TextBox 5">
            <a:extLst>
              <a:ext uri="{FF2B5EF4-FFF2-40B4-BE49-F238E27FC236}">
                <a16:creationId xmlns:a16="http://schemas.microsoft.com/office/drawing/2014/main" id="{D2B24260-C4BF-24EC-C5DA-22EC50B11FB6}"/>
              </a:ext>
            </a:extLst>
          </p:cNvPr>
          <p:cNvSpPr txBox="1">
            <a:spLocks noChangeArrowheads="1"/>
          </p:cNvSpPr>
          <p:nvPr/>
        </p:nvSpPr>
        <p:spPr bwMode="auto">
          <a:xfrm>
            <a:off x="2006600" y="1371601"/>
            <a:ext cx="8661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b="1" dirty="0"/>
              <a:t>Không hỗ trợ QoS</a:t>
            </a:r>
            <a:r>
              <a:rPr lang="vi-VN" altLang="en-US" sz="2400" dirty="0"/>
              <a:t>.</a:t>
            </a:r>
          </a:p>
          <a:p>
            <a:pPr>
              <a:spcBef>
                <a:spcPct val="0"/>
              </a:spcBef>
              <a:buClrTx/>
              <a:buSzTx/>
              <a:buFontTx/>
              <a:buNone/>
            </a:pPr>
            <a:r>
              <a:rPr lang="en-US" altLang="en-US" sz="2400" dirty="0"/>
              <a:t>- </a:t>
            </a:r>
            <a:r>
              <a:rPr lang="vi-VN" altLang="en-US" sz="2400" dirty="0"/>
              <a:t>Truyền thông dựa trên văn bản tạo ra chi phí mạng cao hơn.</a:t>
            </a:r>
          </a:p>
          <a:p>
            <a:pPr>
              <a:spcBef>
                <a:spcPct val="0"/>
              </a:spcBef>
              <a:buClrTx/>
              <a:buSzTx/>
              <a:buFontTx/>
              <a:buNone/>
            </a:pPr>
            <a:r>
              <a:rPr lang="en-US" altLang="en-US" sz="2400" dirty="0"/>
              <a:t>- </a:t>
            </a:r>
            <a:r>
              <a:rPr lang="vi-VN" altLang="en-US" sz="2400" dirty="0"/>
              <a:t>Dữ liệu nhị phân trước tiên phải được mã hóa thành base64 trước khi truyền.</a:t>
            </a:r>
            <a:endParaRPr lang="en-US" alt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4FB4306F-2854-4B63-275D-7961BA2A7118}"/>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Ứng dụng</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3406507F-0B04-C980-5E0D-BF6769E33C0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1140" name="TextBox 5">
            <a:extLst>
              <a:ext uri="{FF2B5EF4-FFF2-40B4-BE49-F238E27FC236}">
                <a16:creationId xmlns:a16="http://schemas.microsoft.com/office/drawing/2014/main" id="{A84C7A1A-60A6-E36C-4346-FA7F89D3738A}"/>
              </a:ext>
            </a:extLst>
          </p:cNvPr>
          <p:cNvSpPr txBox="1">
            <a:spLocks noChangeArrowheads="1"/>
          </p:cNvSpPr>
          <p:nvPr/>
        </p:nvSpPr>
        <p:spPr bwMode="auto">
          <a:xfrm>
            <a:off x="2406749" y="1371601"/>
            <a:ext cx="81788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Publish‐subscribe systems</a:t>
            </a:r>
          </a:p>
          <a:p>
            <a:pPr>
              <a:spcBef>
                <a:spcPct val="0"/>
              </a:spcBef>
              <a:buClrTx/>
              <a:buSzTx/>
              <a:buFontTx/>
              <a:buNone/>
            </a:pPr>
            <a:r>
              <a:rPr lang="en-US" altLang="en-US" sz="2400" dirty="0"/>
              <a:t>- Signaling for VoIP</a:t>
            </a:r>
          </a:p>
          <a:p>
            <a:pPr>
              <a:spcBef>
                <a:spcPct val="0"/>
              </a:spcBef>
              <a:buClrTx/>
              <a:buSzTx/>
              <a:buFontTx/>
              <a:buNone/>
            </a:pPr>
            <a:r>
              <a:rPr lang="en-US" altLang="en-US" sz="2400" dirty="0"/>
              <a:t>- Video</a:t>
            </a:r>
          </a:p>
          <a:p>
            <a:pPr>
              <a:spcBef>
                <a:spcPct val="0"/>
              </a:spcBef>
              <a:buClrTx/>
              <a:buSzTx/>
              <a:buFontTx/>
              <a:buNone/>
            </a:pPr>
            <a:r>
              <a:rPr lang="en-US" altLang="en-US" sz="2400" dirty="0"/>
              <a:t>- File transfer</a:t>
            </a:r>
          </a:p>
          <a:p>
            <a:pPr>
              <a:spcBef>
                <a:spcPct val="0"/>
              </a:spcBef>
              <a:buClrTx/>
              <a:buSzTx/>
              <a:buFontTx/>
              <a:buNone/>
            </a:pPr>
            <a:r>
              <a:rPr lang="en-US" altLang="en-US" sz="2400" dirty="0"/>
              <a:t>- Gaming</a:t>
            </a:r>
          </a:p>
          <a:p>
            <a:pPr>
              <a:spcBef>
                <a:spcPct val="0"/>
              </a:spcBef>
              <a:buClrTx/>
              <a:buSzTx/>
              <a:buFontTx/>
              <a:buNone/>
            </a:pPr>
            <a:r>
              <a:rPr lang="en-US" altLang="en-US" sz="2400" dirty="0"/>
              <a:t>- Internet of Things applications</a:t>
            </a:r>
          </a:p>
          <a:p>
            <a:pPr>
              <a:spcBef>
                <a:spcPct val="0"/>
              </a:spcBef>
              <a:buClrTx/>
              <a:buSzTx/>
              <a:buFontTx/>
              <a:buNone/>
            </a:pPr>
            <a:r>
              <a:rPr lang="en-US" altLang="en-US" sz="2400" dirty="0"/>
              <a:t>   . Smart grid (</a:t>
            </a:r>
            <a:r>
              <a:rPr lang="vi-VN" altLang="en-US" sz="2400" dirty="0">
                <a:solidFill>
                  <a:srgbClr val="000000"/>
                </a:solidFill>
                <a:latin typeface="Roboto" panose="02000000000000000000" pitchFamily="2" charset="0"/>
              </a:rPr>
              <a:t>Lưới điện thông minh</a:t>
            </a:r>
            <a:r>
              <a:rPr lang="en-US" altLang="en-US" sz="2400" dirty="0">
                <a:solidFill>
                  <a:srgbClr val="000000"/>
                </a:solidFill>
                <a:latin typeface="Roboto" panose="02000000000000000000" pitchFamily="2" charset="0"/>
              </a:rPr>
              <a:t>)</a:t>
            </a:r>
            <a:endParaRPr lang="en-US" altLang="en-US" sz="2400" dirty="0"/>
          </a:p>
          <a:p>
            <a:pPr>
              <a:spcBef>
                <a:spcPct val="0"/>
              </a:spcBef>
              <a:buClrTx/>
              <a:buSzTx/>
              <a:buFontTx/>
              <a:buNone/>
            </a:pPr>
            <a:r>
              <a:rPr lang="en-US" altLang="en-US" sz="2400" dirty="0"/>
              <a:t>   . Social networking services (</a:t>
            </a:r>
            <a:r>
              <a:rPr lang="vi-VN" altLang="en-US" sz="2400" dirty="0">
                <a:solidFill>
                  <a:srgbClr val="000000"/>
                </a:solidFill>
                <a:latin typeface="Roboto" panose="02000000000000000000" pitchFamily="2" charset="0"/>
              </a:rPr>
              <a:t>Dịch vụ mạng xã hội</a:t>
            </a:r>
            <a:r>
              <a:rPr lang="en-US" altLang="en-US" sz="2400" dirty="0">
                <a:solidFill>
                  <a:srgbClr val="000000"/>
                </a:solidFill>
                <a:latin typeface="Roboto" panose="02000000000000000000" pitchFamily="2" charset="0"/>
              </a:rPr>
              <a:t>)</a:t>
            </a:r>
            <a:endParaRPr lang="en-US"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AC498E33-6EFC-D562-E9B7-DC5C72565D03}"/>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IN" altLang="en-US" b="1" dirty="0">
                <a:latin typeface="Calibri" panose="020F0502020204030204" pitchFamily="34" charset="0"/>
              </a:rPr>
              <a:t>AMQP- Advanced Message Queuing Protocol</a:t>
            </a:r>
            <a:endParaRPr lang="en-US" altLang="en-US" b="1" dirty="0">
              <a:latin typeface="Calibri" panose="020F0502020204030204" pitchFamily="34" charset="0"/>
            </a:endParaRPr>
          </a:p>
        </p:txBody>
      </p:sp>
      <p:cxnSp>
        <p:nvCxnSpPr>
          <p:cNvPr id="7" name="Straight Connector 6">
            <a:extLst>
              <a:ext uri="{FF2B5EF4-FFF2-40B4-BE49-F238E27FC236}">
                <a16:creationId xmlns:a16="http://schemas.microsoft.com/office/drawing/2014/main" id="{16365404-E4A6-EAB7-DE87-FF4D676CA3D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188" name="TextBox 4">
            <a:extLst>
              <a:ext uri="{FF2B5EF4-FFF2-40B4-BE49-F238E27FC236}">
                <a16:creationId xmlns:a16="http://schemas.microsoft.com/office/drawing/2014/main" id="{E0AE1F38-D424-1A70-0E58-4BB3E30F5A5B}"/>
              </a:ext>
            </a:extLst>
          </p:cNvPr>
          <p:cNvSpPr txBox="1">
            <a:spLocks noChangeArrowheads="1"/>
          </p:cNvSpPr>
          <p:nvPr/>
        </p:nvSpPr>
        <p:spPr bwMode="auto">
          <a:xfrm>
            <a:off x="1800665" y="1371601"/>
            <a:ext cx="953789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b="1" dirty="0"/>
              <a:t>Giao thức xếp hàng </a:t>
            </a:r>
            <a:r>
              <a:rPr lang="en-US" altLang="en-US" sz="2400" b="1" dirty="0" err="1"/>
              <a:t>thông</a:t>
            </a:r>
            <a:r>
              <a:rPr lang="en-US" altLang="en-US" sz="2400" b="1" dirty="0"/>
              <a:t> </a:t>
            </a:r>
            <a:r>
              <a:rPr lang="en-US" altLang="en-US" sz="2400" b="1" dirty="0" err="1"/>
              <a:t>điệp</a:t>
            </a:r>
            <a:r>
              <a:rPr lang="vi-VN" altLang="en-US" sz="2400" b="1" dirty="0"/>
              <a:t> nâng cao</a:t>
            </a:r>
            <a:r>
              <a:rPr lang="vi-VN" altLang="en-US" sz="2400" dirty="0"/>
              <a:t>.</a:t>
            </a:r>
          </a:p>
          <a:p>
            <a:pPr>
              <a:spcBef>
                <a:spcPct val="0"/>
              </a:spcBef>
              <a:buClrTx/>
              <a:buSzTx/>
              <a:buFontTx/>
              <a:buNone/>
            </a:pPr>
            <a:r>
              <a:rPr lang="en-US" altLang="en-US" sz="2400" dirty="0"/>
              <a:t>- </a:t>
            </a:r>
            <a:r>
              <a:rPr lang="vi-VN" altLang="en-US" sz="2400" dirty="0"/>
              <a:t>Tiêu chuẩn mở để chuyển thông điệp kinh doanh giữa các ứng dụng hoặc tổ chức.</a:t>
            </a:r>
          </a:p>
          <a:p>
            <a:pPr>
              <a:spcBef>
                <a:spcPct val="0"/>
              </a:spcBef>
              <a:buClrTx/>
              <a:buSzTx/>
              <a:buFontTx/>
              <a:buNone/>
            </a:pPr>
            <a:r>
              <a:rPr lang="en-US" altLang="en-US" sz="2400" dirty="0"/>
              <a:t>- </a:t>
            </a:r>
            <a:r>
              <a:rPr lang="vi-VN" altLang="en-US" sz="2400" dirty="0"/>
              <a:t>Kết nối giữa các hệ thống và quy trình kinh doanh.</a:t>
            </a:r>
          </a:p>
          <a:p>
            <a:pPr>
              <a:spcBef>
                <a:spcPct val="0"/>
              </a:spcBef>
              <a:buClrTx/>
              <a:buSzTx/>
              <a:buFontTx/>
              <a:buNone/>
            </a:pPr>
            <a:r>
              <a:rPr lang="en-US" altLang="en-US" sz="2400" dirty="0"/>
              <a:t>- M</a:t>
            </a:r>
            <a:r>
              <a:rPr lang="vi-VN" altLang="en-US" sz="2400" dirty="0"/>
              <a:t>ột giao thức lớp ứng dụng nhị phân.</a:t>
            </a:r>
          </a:p>
          <a:p>
            <a:pPr>
              <a:spcBef>
                <a:spcPct val="0"/>
              </a:spcBef>
              <a:buClrTx/>
              <a:buSzTx/>
              <a:buFontTx/>
              <a:buNone/>
            </a:pPr>
            <a:r>
              <a:rPr lang="en-US" altLang="en-US" sz="2400" dirty="0"/>
              <a:t>- </a:t>
            </a:r>
            <a:r>
              <a:rPr lang="vi-VN" altLang="en-US" sz="2400" dirty="0"/>
              <a:t>Tiêu chuẩn </a:t>
            </a:r>
            <a:r>
              <a:rPr lang="vi-VN" altLang="en-US" sz="2400" b="1" dirty="0"/>
              <a:t>ISO: ISO / IEC 19464</a:t>
            </a:r>
            <a:endParaRPr lang="en-US" altLang="en-US" sz="24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90AC8420-8A36-AB03-CB0D-393185A955D7}"/>
              </a:ext>
            </a:extLst>
          </p:cNvPr>
          <p:cNvSpPr>
            <a:spLocks noGrp="1" noChangeArrowheads="1"/>
          </p:cNvSpPr>
          <p:nvPr>
            <p:ph type="title"/>
          </p:nvPr>
        </p:nvSpPr>
        <p:spPr>
          <a:xfrm>
            <a:off x="79513" y="228600"/>
            <a:ext cx="10588487" cy="838200"/>
          </a:xfrm>
        </p:spPr>
        <p:txBody>
          <a:bodyPr anchor="ctr">
            <a:normAutofit fontScale="90000"/>
          </a:bodyPr>
          <a:lstStyle/>
          <a:p>
            <a:pPr marL="342900" indent="-342900" algn="ctr"/>
            <a:r>
              <a:rPr lang="en-IN" altLang="en-US" b="1" dirty="0">
                <a:latin typeface="Calibri" panose="020F0502020204030204" pitchFamily="34" charset="0"/>
              </a:rPr>
              <a:t>AMQP- Advanced Message Queuing Protocol</a:t>
            </a:r>
            <a:br>
              <a:rPr lang="en-IN" altLang="en-US" b="1" dirty="0">
                <a:latin typeface="Calibri" panose="020F0502020204030204" pitchFamily="34" charset="0"/>
              </a:rPr>
            </a:br>
            <a:r>
              <a:rPr lang="en-IN" altLang="en-US" b="1" dirty="0" err="1">
                <a:latin typeface="Calibri" panose="020F0502020204030204" pitchFamily="34" charset="0"/>
              </a:rPr>
              <a:t>Giới</a:t>
            </a:r>
            <a:r>
              <a:rPr lang="en-IN" altLang="en-US" b="1" dirty="0">
                <a:latin typeface="Calibri" panose="020F0502020204030204" pitchFamily="34" charset="0"/>
              </a:rPr>
              <a:t> </a:t>
            </a:r>
            <a:r>
              <a:rPr lang="en-IN" altLang="en-US" b="1" dirty="0" err="1">
                <a:latin typeface="Calibri" panose="020F0502020204030204" pitchFamily="34" charset="0"/>
              </a:rPr>
              <a:t>thiệu</a:t>
            </a:r>
            <a:endParaRPr lang="en-US" altLang="en-US" b="1" dirty="0">
              <a:latin typeface="Calibri" panose="020F0502020204030204" pitchFamily="34" charset="0"/>
            </a:endParaRPr>
          </a:p>
        </p:txBody>
      </p:sp>
      <p:cxnSp>
        <p:nvCxnSpPr>
          <p:cNvPr id="7" name="Straight Connector 6">
            <a:extLst>
              <a:ext uri="{FF2B5EF4-FFF2-40B4-BE49-F238E27FC236}">
                <a16:creationId xmlns:a16="http://schemas.microsoft.com/office/drawing/2014/main" id="{2A3E73EF-8C2D-2AB4-0C42-A3CD119AFFD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5236" name="Picture 1">
            <a:extLst>
              <a:ext uri="{FF2B5EF4-FFF2-40B4-BE49-F238E27FC236}">
                <a16:creationId xmlns:a16="http://schemas.microsoft.com/office/drawing/2014/main" id="{915910A5-325C-336F-A0E9-1E5DE23D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694" y="1371601"/>
            <a:ext cx="7835705" cy="535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19AEEEE7-1E01-C4B7-A387-C0718903EB62}"/>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Đặc điểm</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5A9F21CF-427E-4028-B9F9-AB9BE987FB1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7284" name="Picture 3">
            <a:extLst>
              <a:ext uri="{FF2B5EF4-FFF2-40B4-BE49-F238E27FC236}">
                <a16:creationId xmlns:a16="http://schemas.microsoft.com/office/drawing/2014/main" id="{D7F1DEB0-D84F-0C3B-18DC-A46AE60A1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9" y="2057401"/>
            <a:ext cx="8391525"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43CDA50D-8EBE-A275-E0A7-94B23A98D562}"/>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Đặc điểm</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A5B51095-DE02-352E-3586-A40902C649FF}"/>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9332" name="Picture 2">
            <a:extLst>
              <a:ext uri="{FF2B5EF4-FFF2-40B4-BE49-F238E27FC236}">
                <a16:creationId xmlns:a16="http://schemas.microsoft.com/office/drawing/2014/main" id="{0F52F9A3-EB7B-08A8-EBF5-81744D73E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390650"/>
            <a:ext cx="6324600"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62EB378A-612D-E012-29D8-C4AA992C946C}"/>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Đảm bảo gửi tin nhắn</a:t>
            </a:r>
          </a:p>
        </p:txBody>
      </p:sp>
      <p:cxnSp>
        <p:nvCxnSpPr>
          <p:cNvPr id="7" name="Straight Connector 6">
            <a:extLst>
              <a:ext uri="{FF2B5EF4-FFF2-40B4-BE49-F238E27FC236}">
                <a16:creationId xmlns:a16="http://schemas.microsoft.com/office/drawing/2014/main" id="{B00201A2-6702-7FCD-93F3-D5DC6D7ED41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1380" name="TextBox 5">
            <a:extLst>
              <a:ext uri="{FF2B5EF4-FFF2-40B4-BE49-F238E27FC236}">
                <a16:creationId xmlns:a16="http://schemas.microsoft.com/office/drawing/2014/main" id="{10531EE6-611A-E537-4F5C-E213E4A720BF}"/>
              </a:ext>
            </a:extLst>
          </p:cNvPr>
          <p:cNvSpPr txBox="1">
            <a:spLocks noChangeArrowheads="1"/>
          </p:cNvSpPr>
          <p:nvPr/>
        </p:nvSpPr>
        <p:spPr bwMode="auto">
          <a:xfrm>
            <a:off x="1803399" y="1371601"/>
            <a:ext cx="90427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Nhiều nhất ‐ một lần</a:t>
            </a:r>
            <a:r>
              <a:rPr lang="en-US" altLang="en-US" sz="2400" dirty="0"/>
              <a:t>: </a:t>
            </a:r>
            <a:r>
              <a:rPr lang="vi-VN" altLang="en-US" sz="2400" dirty="0"/>
              <a:t>mỗi tin nhắn được gửi một lần hoặc không bao giờ</a:t>
            </a:r>
          </a:p>
          <a:p>
            <a:pPr>
              <a:spcBef>
                <a:spcPct val="0"/>
              </a:spcBef>
              <a:buClrTx/>
              <a:buSzTx/>
              <a:buFontTx/>
              <a:buNone/>
            </a:pPr>
            <a:r>
              <a:rPr lang="en-US" altLang="en-US" sz="2400" dirty="0"/>
              <a:t>+ </a:t>
            </a:r>
            <a:r>
              <a:rPr lang="vi-VN" altLang="en-US" sz="2400" dirty="0"/>
              <a:t>Ít nhất một lần</a:t>
            </a:r>
            <a:r>
              <a:rPr lang="en-US" altLang="en-US" sz="2400" dirty="0"/>
              <a:t>: </a:t>
            </a:r>
            <a:r>
              <a:rPr lang="vi-VN" altLang="en-US" sz="2400" dirty="0"/>
              <a:t>mỗi tin nhắn nhất định phải được gửi, nhưng có thể làm như vậy nhiều lần</a:t>
            </a:r>
          </a:p>
          <a:p>
            <a:pPr>
              <a:spcBef>
                <a:spcPct val="0"/>
              </a:spcBef>
              <a:buClrTx/>
              <a:buSzTx/>
              <a:buFontTx/>
              <a:buNone/>
            </a:pPr>
            <a:r>
              <a:rPr lang="en-US" altLang="en-US" sz="2400" dirty="0"/>
              <a:t>+ </a:t>
            </a:r>
            <a:r>
              <a:rPr lang="vi-VN" altLang="en-US" sz="2400" dirty="0"/>
              <a:t>Chính xác một lần</a:t>
            </a:r>
            <a:r>
              <a:rPr lang="en-US" altLang="en-US" sz="2400" dirty="0"/>
              <a:t>: </a:t>
            </a:r>
            <a:r>
              <a:rPr lang="vi-VN" altLang="en-US" sz="2400" dirty="0"/>
              <a:t>tin nhắn chắc chắn sẽ luôn đến và chỉ làm như vậy một lần</a:t>
            </a:r>
            <a:endParaRPr lang="en-US" altLang="en-US"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E5CCC16-6B12-04FD-12C7-0EE3EC665C19}"/>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Loại Khung (frame)</a:t>
            </a:r>
          </a:p>
        </p:txBody>
      </p:sp>
      <p:cxnSp>
        <p:nvCxnSpPr>
          <p:cNvPr id="7" name="Straight Connector 6">
            <a:extLst>
              <a:ext uri="{FF2B5EF4-FFF2-40B4-BE49-F238E27FC236}">
                <a16:creationId xmlns:a16="http://schemas.microsoft.com/office/drawing/2014/main" id="{87751B2F-A895-BB29-314A-3EC9004C1C3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428" name="TextBox 7">
            <a:extLst>
              <a:ext uri="{FF2B5EF4-FFF2-40B4-BE49-F238E27FC236}">
                <a16:creationId xmlns:a16="http://schemas.microsoft.com/office/drawing/2014/main" id="{00FC7F86-F2F9-775E-B69A-52B8A8B56BAE}"/>
              </a:ext>
            </a:extLst>
          </p:cNvPr>
          <p:cNvSpPr txBox="1">
            <a:spLocks noChangeArrowheads="1"/>
          </p:cNvSpPr>
          <p:nvPr/>
        </p:nvSpPr>
        <p:spPr bwMode="auto">
          <a:xfrm>
            <a:off x="1920875" y="1382153"/>
            <a:ext cx="87376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b="1" dirty="0">
                <a:solidFill>
                  <a:srgbClr val="000000"/>
                </a:solidFill>
                <a:latin typeface="Roboto" panose="02000000000000000000" pitchFamily="2" charset="0"/>
              </a:rPr>
              <a:t>9</a:t>
            </a:r>
            <a:r>
              <a:rPr lang="vi-VN" altLang="en-US" sz="2400" b="1" dirty="0">
                <a:solidFill>
                  <a:srgbClr val="000000"/>
                </a:solidFill>
                <a:latin typeface="Roboto" panose="02000000000000000000" pitchFamily="2" charset="0"/>
              </a:rPr>
              <a:t> loại khung </a:t>
            </a:r>
            <a:r>
              <a:rPr lang="vi-VN" altLang="en-US" sz="2400" dirty="0">
                <a:solidFill>
                  <a:srgbClr val="000000"/>
                </a:solidFill>
                <a:latin typeface="Roboto" panose="02000000000000000000" pitchFamily="2" charset="0"/>
              </a:rPr>
              <a:t>AMQP sử dụng</a:t>
            </a:r>
            <a:r>
              <a:rPr lang="en-US" altLang="en-US" sz="2400" dirty="0">
                <a:solidFill>
                  <a:srgbClr val="000000"/>
                </a:solidFill>
                <a:latin typeface="Roboto" panose="02000000000000000000" pitchFamily="2" charset="0"/>
              </a:rPr>
              <a:t> </a:t>
            </a:r>
            <a:r>
              <a:rPr lang="en-US" altLang="en-US" sz="2400" dirty="0" err="1">
                <a:solidFill>
                  <a:srgbClr val="000000"/>
                </a:solidFill>
                <a:latin typeface="Roboto" panose="02000000000000000000" pitchFamily="2" charset="0"/>
              </a:rPr>
              <a:t>truyền</a:t>
            </a:r>
            <a:r>
              <a:rPr lang="en-US" altLang="en-US" sz="2400" dirty="0">
                <a:solidFill>
                  <a:srgbClr val="000000"/>
                </a:solidFill>
                <a:latin typeface="Roboto" panose="02000000000000000000" pitchFamily="2" charset="0"/>
              </a:rPr>
              <a:t> </a:t>
            </a:r>
            <a:r>
              <a:rPr lang="en-US" altLang="en-US" sz="2400" dirty="0" err="1">
                <a:solidFill>
                  <a:srgbClr val="000000"/>
                </a:solidFill>
                <a:latin typeface="Roboto" panose="02000000000000000000" pitchFamily="2" charset="0"/>
              </a:rPr>
              <a:t>nhận</a:t>
            </a:r>
            <a:r>
              <a:rPr lang="vi-VN" altLang="en-US" sz="2400" dirty="0">
                <a:solidFill>
                  <a:srgbClr val="000000"/>
                </a:solidFill>
                <a:latin typeface="Roboto" panose="02000000000000000000" pitchFamily="2" charset="0"/>
              </a:rPr>
              <a:t> thông điệp giữa hai </a:t>
            </a:r>
            <a:r>
              <a:rPr lang="en-US" altLang="en-US" sz="2400" dirty="0" err="1">
                <a:solidFill>
                  <a:srgbClr val="000000"/>
                </a:solidFill>
                <a:latin typeface="Roboto" panose="02000000000000000000" pitchFamily="2" charset="0"/>
              </a:rPr>
              <a:t>máy</a:t>
            </a:r>
            <a:r>
              <a:rPr lang="vi-VN" altLang="en-US" sz="2400" dirty="0">
                <a:solidFill>
                  <a:srgbClr val="000000"/>
                </a:solidFill>
                <a:latin typeface="Roboto" panose="02000000000000000000" pitchFamily="2" charset="0"/>
              </a:rPr>
              <a:t>:</a:t>
            </a:r>
            <a:endParaRPr lang="en-US" altLang="en-US" sz="2400" dirty="0">
              <a:solidFill>
                <a:srgbClr val="000000"/>
              </a:solidFill>
              <a:latin typeface="Roboto" panose="02000000000000000000" pitchFamily="2" charset="0"/>
            </a:endParaRPr>
          </a:p>
          <a:p>
            <a:pPr>
              <a:spcBef>
                <a:spcPct val="0"/>
              </a:spcBef>
              <a:buClrTx/>
              <a:buSzTx/>
              <a:buFontTx/>
              <a:buNone/>
            </a:pPr>
            <a:r>
              <a:rPr lang="en-US" altLang="en-US" sz="2400" dirty="0"/>
              <a:t>- Open (connection open)</a:t>
            </a:r>
          </a:p>
          <a:p>
            <a:pPr>
              <a:spcBef>
                <a:spcPct val="0"/>
              </a:spcBef>
              <a:buClrTx/>
              <a:buSzTx/>
              <a:buFontTx/>
              <a:buNone/>
            </a:pPr>
            <a:r>
              <a:rPr lang="en-US" altLang="en-US" sz="2400" dirty="0"/>
              <a:t>- Begin (session open)</a:t>
            </a:r>
          </a:p>
          <a:p>
            <a:pPr>
              <a:spcBef>
                <a:spcPct val="0"/>
              </a:spcBef>
              <a:buClrTx/>
              <a:buSzTx/>
              <a:buFontTx/>
              <a:buNone/>
            </a:pPr>
            <a:r>
              <a:rPr lang="en-US" altLang="en-US" sz="2400" dirty="0"/>
              <a:t>- Attach (initiate new link)</a:t>
            </a:r>
          </a:p>
          <a:p>
            <a:pPr>
              <a:spcBef>
                <a:spcPct val="0"/>
              </a:spcBef>
              <a:buClrTx/>
              <a:buSzTx/>
              <a:buFontTx/>
              <a:buNone/>
            </a:pPr>
            <a:r>
              <a:rPr lang="en-US" altLang="en-US" sz="2400" dirty="0"/>
              <a:t>- Transfer (for sending actual messages)</a:t>
            </a:r>
          </a:p>
          <a:p>
            <a:pPr>
              <a:spcBef>
                <a:spcPct val="0"/>
              </a:spcBef>
              <a:buClrTx/>
              <a:buSzTx/>
              <a:buFontTx/>
              <a:buNone/>
            </a:pPr>
            <a:r>
              <a:rPr lang="en-US" altLang="en-US" sz="2400" dirty="0"/>
              <a:t>- Flow (controls message flow rate)</a:t>
            </a:r>
          </a:p>
          <a:p>
            <a:pPr>
              <a:spcBef>
                <a:spcPct val="0"/>
              </a:spcBef>
              <a:buClrTx/>
              <a:buSzTx/>
              <a:buFontTx/>
              <a:buNone/>
            </a:pPr>
            <a:r>
              <a:rPr lang="en-US" altLang="en-US" sz="2400" dirty="0"/>
              <a:t>- Disposition (Informs the changes in state of transfer)</a:t>
            </a:r>
          </a:p>
          <a:p>
            <a:pPr>
              <a:spcBef>
                <a:spcPct val="0"/>
              </a:spcBef>
              <a:buClrTx/>
              <a:buSzTx/>
              <a:buFontTx/>
              <a:buNone/>
            </a:pPr>
            <a:r>
              <a:rPr lang="en-US" altLang="en-US" sz="2400" dirty="0"/>
              <a:t>- Detach (terminate the link)</a:t>
            </a:r>
          </a:p>
          <a:p>
            <a:pPr>
              <a:spcBef>
                <a:spcPct val="0"/>
              </a:spcBef>
              <a:buClrTx/>
              <a:buSzTx/>
              <a:buFontTx/>
              <a:buNone/>
            </a:pPr>
            <a:r>
              <a:rPr lang="en-US" altLang="en-US" sz="2400" dirty="0"/>
              <a:t>- End (session close)</a:t>
            </a:r>
          </a:p>
          <a:p>
            <a:pPr>
              <a:spcBef>
                <a:spcPct val="0"/>
              </a:spcBef>
              <a:buClrTx/>
              <a:buSzTx/>
              <a:buFontTx/>
              <a:buNone/>
            </a:pPr>
            <a:r>
              <a:rPr lang="en-US" altLang="en-US" sz="2400" dirty="0"/>
              <a:t>- Close (connection close)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781A825-0D57-E13C-CBBC-FBA307F2B030}"/>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Địa</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chỉ</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71EF9BBB-86F0-55F7-28FF-F1CF7FB28DD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316" name="Picture 2">
            <a:extLst>
              <a:ext uri="{FF2B5EF4-FFF2-40B4-BE49-F238E27FC236}">
                <a16:creationId xmlns:a16="http://schemas.microsoft.com/office/drawing/2014/main" id="{90A9446D-373E-77C8-DE20-4BBB9C39E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977" y="1369158"/>
            <a:ext cx="2720706" cy="469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7">
            <a:extLst>
              <a:ext uri="{FF2B5EF4-FFF2-40B4-BE49-F238E27FC236}">
                <a16:creationId xmlns:a16="http://schemas.microsoft.com/office/drawing/2014/main" id="{1411DF80-7A1C-08A9-6357-EF3414F27864}"/>
              </a:ext>
            </a:extLst>
          </p:cNvPr>
          <p:cNvSpPr txBox="1">
            <a:spLocks noChangeArrowheads="1"/>
          </p:cNvSpPr>
          <p:nvPr/>
        </p:nvSpPr>
        <p:spPr bwMode="auto">
          <a:xfrm>
            <a:off x="4267200" y="1733551"/>
            <a:ext cx="69869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Địa chỉ 64 bit: duy nhất trên toàn cầu</a:t>
            </a:r>
          </a:p>
          <a:p>
            <a:pPr algn="just">
              <a:spcBef>
                <a:spcPct val="0"/>
              </a:spcBef>
              <a:buClrTx/>
              <a:buSzTx/>
              <a:buFontTx/>
              <a:buNone/>
            </a:pPr>
            <a:r>
              <a:rPr lang="en-US" altLang="en-US" sz="2400" dirty="0"/>
              <a:t>- </a:t>
            </a:r>
            <a:r>
              <a:rPr lang="vi-VN" altLang="en-US" sz="2400" dirty="0"/>
              <a:t>Địa chỉ 16 bit: PAN cụ thể; được chỉ định bởi </a:t>
            </a:r>
            <a:r>
              <a:rPr lang="en-US" altLang="en-US" sz="2400" dirty="0" err="1"/>
              <a:t>Boker</a:t>
            </a:r>
            <a:r>
              <a:rPr lang="vi-VN" altLang="en-US" sz="2400" dirty="0"/>
              <a:t>PAN</a:t>
            </a:r>
          </a:p>
          <a:p>
            <a:pPr algn="just">
              <a:spcBef>
                <a:spcPct val="0"/>
              </a:spcBef>
              <a:buClrTx/>
              <a:buSzTx/>
              <a:buFontTx/>
              <a:buNone/>
            </a:pPr>
            <a:r>
              <a:rPr lang="en-US" altLang="en-US" sz="2400" dirty="0"/>
              <a:t>- </a:t>
            </a:r>
            <a:r>
              <a:rPr lang="vi-VN" altLang="en-US" sz="2400" dirty="0"/>
              <a:t>Đa hướng</a:t>
            </a:r>
            <a:r>
              <a:rPr lang="en-US" altLang="en-US" sz="2400" dirty="0"/>
              <a:t>,</a:t>
            </a:r>
            <a:r>
              <a:rPr lang="vi-VN" altLang="en-US" sz="2400" dirty="0"/>
              <a:t> IPv6 không được hỗ trợ bởi 802.15.4</a:t>
            </a:r>
          </a:p>
          <a:p>
            <a:pPr algn="just">
              <a:spcBef>
                <a:spcPct val="0"/>
              </a:spcBef>
              <a:buClrTx/>
              <a:buSzTx/>
              <a:buFontTx/>
              <a:buNone/>
            </a:pPr>
            <a:r>
              <a:rPr lang="en-US" altLang="en-US" sz="2400" dirty="0"/>
              <a:t>- </a:t>
            </a:r>
            <a:r>
              <a:rPr lang="vi-VN" altLang="en-US" sz="2400" dirty="0"/>
              <a:t>Các gói IPv6 được mang dưới dạng khung quảng bá lớp liên kết</a:t>
            </a:r>
            <a:endParaRPr lang="en-US" alt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E3314A3-4169-C3DA-F2C8-8FF62AF5FB11}"/>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Các thành phần</a:t>
            </a:r>
          </a:p>
        </p:txBody>
      </p:sp>
      <p:cxnSp>
        <p:nvCxnSpPr>
          <p:cNvPr id="7" name="Straight Connector 6">
            <a:extLst>
              <a:ext uri="{FF2B5EF4-FFF2-40B4-BE49-F238E27FC236}">
                <a16:creationId xmlns:a16="http://schemas.microsoft.com/office/drawing/2014/main" id="{AFA9CB80-1D61-731B-03A3-BA63F81A1D9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476" name="Picture 2">
            <a:extLst>
              <a:ext uri="{FF2B5EF4-FFF2-40B4-BE49-F238E27FC236}">
                <a16:creationId xmlns:a16="http://schemas.microsoft.com/office/drawing/2014/main" id="{21551AB3-2AEC-4583-B449-CB4738EEB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600200"/>
            <a:ext cx="91344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21EC85F1-2C8D-38E5-6661-88E4D4FC9DAF}"/>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Exchanges (trao đổi)</a:t>
            </a:r>
          </a:p>
        </p:txBody>
      </p:sp>
      <p:cxnSp>
        <p:nvCxnSpPr>
          <p:cNvPr id="7" name="Straight Connector 6">
            <a:extLst>
              <a:ext uri="{FF2B5EF4-FFF2-40B4-BE49-F238E27FC236}">
                <a16:creationId xmlns:a16="http://schemas.microsoft.com/office/drawing/2014/main" id="{771987EF-2FAE-4CA3-61E9-7696F8CC44D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7524" name="Picture 3">
            <a:extLst>
              <a:ext uri="{FF2B5EF4-FFF2-40B4-BE49-F238E27FC236}">
                <a16:creationId xmlns:a16="http://schemas.microsoft.com/office/drawing/2014/main" id="{DBEDD5AB-3F64-8ACB-C53E-BD64020BB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638" y="1590676"/>
            <a:ext cx="6456362"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45272FF7-C620-CE80-A4D7-089E149E94B1}"/>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Đặc điểm</a:t>
            </a:r>
          </a:p>
        </p:txBody>
      </p:sp>
      <p:cxnSp>
        <p:nvCxnSpPr>
          <p:cNvPr id="7" name="Straight Connector 6">
            <a:extLst>
              <a:ext uri="{FF2B5EF4-FFF2-40B4-BE49-F238E27FC236}">
                <a16:creationId xmlns:a16="http://schemas.microsoft.com/office/drawing/2014/main" id="{FA09C287-7F2B-9BB3-D50C-59B29A143A2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9572" name="TextBox 7">
            <a:extLst>
              <a:ext uri="{FF2B5EF4-FFF2-40B4-BE49-F238E27FC236}">
                <a16:creationId xmlns:a16="http://schemas.microsoft.com/office/drawing/2014/main" id="{EB22D9AF-CC16-5FB1-C2E0-61170ECF3E23}"/>
              </a:ext>
            </a:extLst>
          </p:cNvPr>
          <p:cNvSpPr txBox="1">
            <a:spLocks noChangeArrowheads="1"/>
          </p:cNvSpPr>
          <p:nvPr/>
        </p:nvSpPr>
        <p:spPr bwMode="auto">
          <a:xfrm>
            <a:off x="2111374" y="1371601"/>
            <a:ext cx="9143999"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QoS được nhắm mục tiêu (Cung cấp có chọn lọc QoS cho các liên kết)</a:t>
            </a:r>
          </a:p>
          <a:p>
            <a:pPr>
              <a:spcBef>
                <a:spcPct val="0"/>
              </a:spcBef>
              <a:buClrTx/>
              <a:buSzTx/>
              <a:buFontTx/>
              <a:buNone/>
            </a:pPr>
            <a:r>
              <a:rPr lang="en-US" altLang="en-US" sz="2400" dirty="0"/>
              <a:t>- </a:t>
            </a:r>
            <a:r>
              <a:rPr lang="vi-VN" altLang="en-US" sz="2400" dirty="0"/>
              <a:t>Tính bền bỉ (Đảm bảo gửi tin nhắn)</a:t>
            </a:r>
          </a:p>
          <a:p>
            <a:pPr>
              <a:spcBef>
                <a:spcPct val="0"/>
              </a:spcBef>
              <a:buClrTx/>
              <a:buSzTx/>
              <a:buFontTx/>
              <a:buNone/>
            </a:pPr>
            <a:r>
              <a:rPr lang="en-US" altLang="en-US" sz="2400" dirty="0"/>
              <a:t>- </a:t>
            </a:r>
            <a:r>
              <a:rPr lang="vi-VN" altLang="en-US" sz="2400" dirty="0"/>
              <a:t>Gửi thông điệp đến nhiều người tiêu dùng</a:t>
            </a:r>
          </a:p>
          <a:p>
            <a:pPr>
              <a:spcBef>
                <a:spcPct val="0"/>
              </a:spcBef>
              <a:buClrTx/>
              <a:buSzTx/>
              <a:buFontTx/>
              <a:buNone/>
            </a:pPr>
            <a:r>
              <a:rPr lang="en-US" altLang="en-US" sz="2400" dirty="0"/>
              <a:t>- </a:t>
            </a:r>
            <a:r>
              <a:rPr lang="vi-VN" altLang="en-US" sz="2400" dirty="0"/>
              <a:t>Giao thức tốc độ cao</a:t>
            </a:r>
            <a:endParaRPr lang="en-US" altLang="en-US"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4F01BCF6-C2E3-DE7C-3F92-514601546B44}"/>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Ứng dụng</a:t>
            </a:r>
          </a:p>
        </p:txBody>
      </p:sp>
      <p:cxnSp>
        <p:nvCxnSpPr>
          <p:cNvPr id="7" name="Straight Connector 6">
            <a:extLst>
              <a:ext uri="{FF2B5EF4-FFF2-40B4-BE49-F238E27FC236}">
                <a16:creationId xmlns:a16="http://schemas.microsoft.com/office/drawing/2014/main" id="{7226296F-9443-29EA-6F3B-E85606D4B76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668" name="TextBox 7">
            <a:extLst>
              <a:ext uri="{FF2B5EF4-FFF2-40B4-BE49-F238E27FC236}">
                <a16:creationId xmlns:a16="http://schemas.microsoft.com/office/drawing/2014/main" id="{D897B9F8-7688-605B-F6C6-07617F578050}"/>
              </a:ext>
            </a:extLst>
          </p:cNvPr>
          <p:cNvSpPr txBox="1">
            <a:spLocks noChangeArrowheads="1"/>
          </p:cNvSpPr>
          <p:nvPr/>
        </p:nvSpPr>
        <p:spPr bwMode="auto">
          <a:xfrm>
            <a:off x="1514475" y="1399737"/>
            <a:ext cx="10063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Giám sát và chia sẻ cập nhật toàn cầu.</a:t>
            </a:r>
          </a:p>
          <a:p>
            <a:pPr>
              <a:spcBef>
                <a:spcPct val="0"/>
              </a:spcBef>
              <a:buClrTx/>
              <a:buSzTx/>
              <a:buFontTx/>
              <a:buNone/>
            </a:pPr>
            <a:r>
              <a:rPr lang="en-US" altLang="en-US" sz="2400" dirty="0"/>
              <a:t>- </a:t>
            </a:r>
            <a:r>
              <a:rPr lang="vi-VN" altLang="en-US" sz="2400" dirty="0"/>
              <a:t>Kết nối các hệ thống và quy trình khác nhau</a:t>
            </a:r>
          </a:p>
          <a:p>
            <a:pPr>
              <a:spcBef>
                <a:spcPct val="0"/>
              </a:spcBef>
              <a:buClrTx/>
              <a:buSzTx/>
              <a:buFontTx/>
              <a:buNone/>
            </a:pPr>
            <a:r>
              <a:rPr lang="en-US" altLang="en-US" sz="2400" dirty="0"/>
              <a:t>- </a:t>
            </a:r>
            <a:r>
              <a:rPr lang="vi-VN" altLang="en-US" sz="2400" dirty="0"/>
              <a:t>Cho phép máy chủ phản hồi các yêu cầu tức thì một cách nhanh chóng</a:t>
            </a:r>
          </a:p>
          <a:p>
            <a:pPr>
              <a:spcBef>
                <a:spcPct val="0"/>
              </a:spcBef>
              <a:buClrTx/>
              <a:buSzTx/>
              <a:buFontTx/>
              <a:buNone/>
            </a:pPr>
            <a:r>
              <a:rPr lang="en-US" altLang="en-US" sz="2400" dirty="0"/>
              <a:t>- </a:t>
            </a:r>
            <a:r>
              <a:rPr lang="vi-VN" altLang="en-US" sz="2400" dirty="0"/>
              <a:t>Phân phối một tin nhắn cho nhiều người nhận để sử dụng.</a:t>
            </a:r>
          </a:p>
          <a:p>
            <a:pPr>
              <a:spcBef>
                <a:spcPct val="0"/>
              </a:spcBef>
              <a:buClrTx/>
              <a:buSzTx/>
              <a:buFontTx/>
              <a:buNone/>
            </a:pPr>
            <a:r>
              <a:rPr lang="en-US" altLang="en-US" sz="2400" dirty="0"/>
              <a:t>- </a:t>
            </a:r>
            <a:r>
              <a:rPr lang="vi-VN" altLang="en-US" sz="2400" dirty="0"/>
              <a:t>Cho phép ứng dụng khách ngoại tuyến tìm nạp dữ liệu sau đó.</a:t>
            </a:r>
          </a:p>
          <a:p>
            <a:pPr>
              <a:spcBef>
                <a:spcPct val="0"/>
              </a:spcBef>
              <a:buClrTx/>
              <a:buSzTx/>
              <a:buFontTx/>
              <a:buNone/>
            </a:pPr>
            <a:r>
              <a:rPr lang="en-US" altLang="en-US" sz="2400" dirty="0"/>
              <a:t>- </a:t>
            </a:r>
            <a:r>
              <a:rPr lang="vi-VN" altLang="en-US" sz="2400" dirty="0"/>
              <a:t>Giới thiệu chức năng hoàn toàn không đồng bộ cho hệ thống.</a:t>
            </a:r>
          </a:p>
          <a:p>
            <a:pPr>
              <a:spcBef>
                <a:spcPct val="0"/>
              </a:spcBef>
              <a:buClrTx/>
              <a:buSzTx/>
              <a:buFontTx/>
              <a:buNone/>
            </a:pPr>
            <a:r>
              <a:rPr lang="en-US" altLang="en-US" sz="2400" dirty="0"/>
              <a:t>- </a:t>
            </a:r>
            <a:r>
              <a:rPr lang="vi-VN" altLang="en-US" sz="2400" dirty="0"/>
              <a:t>Tăng độ tin cậy và thời gian hoạt động ứng dụng.</a:t>
            </a:r>
            <a:endParaRPr lang="en-US" alt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98E318BF-42B1-CF7B-3B52-5B735F8F33C4}"/>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US" altLang="en-US" sz="4000">
                <a:solidFill>
                  <a:srgbClr val="090E21"/>
                </a:solidFill>
                <a:latin typeface="Arial" panose="020B0604020202020204" pitchFamily="34" charset="0"/>
              </a:rPr>
              <a:t>2.2 Mạng cảm biến không dây</a:t>
            </a:r>
            <a:br>
              <a:rPr lang="en-US" altLang="en-US" sz="4000">
                <a:solidFill>
                  <a:srgbClr val="090E21"/>
                </a:solidFill>
                <a:latin typeface="Arial" panose="020B0604020202020204" pitchFamily="34" charset="0"/>
              </a:rPr>
            </a:br>
            <a:r>
              <a:rPr lang="en-US" altLang="en-US" b="1">
                <a:latin typeface="Calibri" panose="020F0502020204030204" pitchFamily="34" charset="0"/>
              </a:rPr>
              <a:t>Giới thiệu</a:t>
            </a:r>
          </a:p>
        </p:txBody>
      </p:sp>
      <p:cxnSp>
        <p:nvCxnSpPr>
          <p:cNvPr id="7" name="Straight Connector 6">
            <a:extLst>
              <a:ext uri="{FF2B5EF4-FFF2-40B4-BE49-F238E27FC236}">
                <a16:creationId xmlns:a16="http://schemas.microsoft.com/office/drawing/2014/main" id="{077193E8-DF03-C5C7-1F11-F5896581768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7">
            <a:extLst>
              <a:ext uri="{FF2B5EF4-FFF2-40B4-BE49-F238E27FC236}">
                <a16:creationId xmlns:a16="http://schemas.microsoft.com/office/drawing/2014/main" id="{32737FB8-F1AA-F2BD-9D3B-C46E2C457756}"/>
              </a:ext>
            </a:extLst>
          </p:cNvPr>
          <p:cNvSpPr txBox="1">
            <a:spLocks noChangeArrowheads="1"/>
          </p:cNvSpPr>
          <p:nvPr/>
        </p:nvSpPr>
        <p:spPr bwMode="auto">
          <a:xfrm>
            <a:off x="1803400" y="1359881"/>
            <a:ext cx="9605498" cy="4154984"/>
          </a:xfrm>
          <a:prstGeom prst="rect">
            <a:avLst/>
          </a:prstGeom>
          <a:noFill/>
          <a:ln>
            <a:noFill/>
          </a:ln>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marL="342900" indent="-342900">
              <a:spcBef>
                <a:spcPct val="0"/>
              </a:spcBef>
              <a:buClrTx/>
              <a:buSzTx/>
              <a:buFontTx/>
              <a:buChar char="-"/>
              <a:defRPr/>
            </a:pPr>
            <a:r>
              <a:rPr lang="en-US" altLang="en-US" sz="2400" dirty="0"/>
              <a:t>WSN - Wireless Sensor Network</a:t>
            </a:r>
          </a:p>
          <a:p>
            <a:pPr marL="342900" indent="-342900">
              <a:spcBef>
                <a:spcPct val="0"/>
              </a:spcBef>
              <a:buClrTx/>
              <a:buSzTx/>
              <a:buFontTx/>
              <a:buChar char="-"/>
              <a:defRPr/>
            </a:pPr>
            <a:r>
              <a:rPr lang="en-US" altLang="en-US" sz="2400" dirty="0" err="1"/>
              <a:t>Mạng</a:t>
            </a:r>
            <a:r>
              <a:rPr lang="en-US" altLang="en-US" sz="2400" dirty="0"/>
              <a:t> </a:t>
            </a:r>
            <a:r>
              <a:rPr lang="en-US" altLang="en-US" sz="2400" dirty="0" err="1"/>
              <a:t>liên</a:t>
            </a:r>
            <a:r>
              <a:rPr lang="en-US" altLang="en-US" sz="2400" dirty="0"/>
              <a:t> </a:t>
            </a:r>
            <a:r>
              <a:rPr lang="en-US" altLang="en-US" sz="2400" dirty="0" err="1"/>
              <a:t>kết</a:t>
            </a:r>
            <a:r>
              <a:rPr lang="en-US" altLang="en-US" sz="2400" dirty="0"/>
              <a:t> </a:t>
            </a:r>
            <a:r>
              <a:rPr lang="en-US" altLang="en-US" sz="2400" dirty="0" err="1"/>
              <a:t>các</a:t>
            </a:r>
            <a:r>
              <a:rPr lang="en-US" altLang="en-US" sz="2400" dirty="0"/>
              <a:t> node </a:t>
            </a:r>
            <a:r>
              <a:rPr lang="en-US" altLang="en-US" sz="2400" dirty="0" err="1"/>
              <a:t>với</a:t>
            </a:r>
            <a:r>
              <a:rPr lang="en-US" altLang="en-US" sz="2400" dirty="0"/>
              <a:t> </a:t>
            </a:r>
            <a:r>
              <a:rPr lang="en-US" altLang="en-US" sz="2400" dirty="0" err="1"/>
              <a:t>nhau</a:t>
            </a:r>
            <a:r>
              <a:rPr lang="en-US" altLang="en-US" sz="2400" dirty="0"/>
              <a:t> </a:t>
            </a:r>
            <a:r>
              <a:rPr lang="en-US" altLang="en-US" sz="2400" dirty="0" err="1"/>
              <a:t>bằng</a:t>
            </a:r>
            <a:r>
              <a:rPr lang="en-US" altLang="en-US" sz="2400" dirty="0"/>
              <a:t> </a:t>
            </a:r>
            <a:r>
              <a:rPr lang="en-US" altLang="en-US" sz="2400" dirty="0" err="1"/>
              <a:t>kết</a:t>
            </a:r>
            <a:r>
              <a:rPr lang="en-US" altLang="en-US" sz="2400" dirty="0"/>
              <a:t> </a:t>
            </a:r>
            <a:r>
              <a:rPr lang="en-US" altLang="en-US" sz="2400" dirty="0" err="1"/>
              <a:t>nối</a:t>
            </a:r>
            <a:r>
              <a:rPr lang="en-US" altLang="en-US" sz="2400" dirty="0"/>
              <a:t> </a:t>
            </a:r>
            <a:r>
              <a:rPr lang="en-US" altLang="en-US" sz="2400" dirty="0" err="1"/>
              <a:t>sóng</a:t>
            </a:r>
            <a:r>
              <a:rPr lang="en-US" altLang="en-US" sz="2400" dirty="0"/>
              <a:t> </a:t>
            </a:r>
            <a:r>
              <a:rPr lang="en-US" altLang="en-US" sz="2400" dirty="0" err="1"/>
              <a:t>vô</a:t>
            </a:r>
            <a:r>
              <a:rPr lang="en-US" altLang="en-US" sz="2400" dirty="0"/>
              <a:t> </a:t>
            </a:r>
            <a:r>
              <a:rPr lang="en-US" altLang="en-US" sz="2400" dirty="0" err="1"/>
              <a:t>tuyến</a:t>
            </a:r>
            <a:endParaRPr lang="en-US" altLang="en-US" sz="2400" dirty="0"/>
          </a:p>
          <a:p>
            <a:pPr marL="342900" indent="-342900">
              <a:spcBef>
                <a:spcPct val="0"/>
              </a:spcBef>
              <a:buClrTx/>
              <a:buSzTx/>
              <a:buFontTx/>
              <a:buChar char="-"/>
              <a:defRPr/>
            </a:pPr>
            <a:r>
              <a:rPr lang="vi-VN" altLang="en-US" sz="2400" dirty="0"/>
              <a:t>Một node cảm biến đ</a:t>
            </a:r>
            <a:r>
              <a:rPr lang="en-US" altLang="en-US" sz="2400" dirty="0"/>
              <a:t>ư</a:t>
            </a:r>
            <a:r>
              <a:rPr lang="vi-VN" altLang="en-US" sz="2400" dirty="0"/>
              <a:t>ợc cấu tạo bởi 3 thành phần cơ bản sau: Vi điều khiển,</a:t>
            </a:r>
            <a:r>
              <a:rPr lang="en-US" altLang="en-US" sz="2400" dirty="0"/>
              <a:t> </a:t>
            </a:r>
            <a:r>
              <a:rPr lang="vi-VN" altLang="en-US" sz="2400" dirty="0"/>
              <a:t>Sensor, bộ phát radio</a:t>
            </a:r>
            <a:endParaRPr lang="en-US" altLang="en-US" sz="2400" dirty="0"/>
          </a:p>
          <a:p>
            <a:pPr indent="288925">
              <a:spcBef>
                <a:spcPct val="0"/>
              </a:spcBef>
              <a:buClrTx/>
              <a:buSzTx/>
              <a:buNone/>
              <a:defRPr/>
            </a:pPr>
            <a:r>
              <a:rPr lang="en-US" altLang="en-US" sz="2400" dirty="0"/>
              <a:t>+ </a:t>
            </a:r>
            <a:r>
              <a:rPr lang="vi-VN" altLang="en-US" sz="2400" dirty="0"/>
              <a:t>Vi điều khiển</a:t>
            </a:r>
            <a:r>
              <a:rPr lang="en-US" altLang="en-US" sz="2400" dirty="0"/>
              <a:t>: </a:t>
            </a:r>
            <a:r>
              <a:rPr lang="vi-VN" sz="2400" dirty="0"/>
              <a:t>CPU; bộ nhớ ROM, RAM; bộ phận chuyển đổi tín hiệu t</a:t>
            </a:r>
            <a:r>
              <a:rPr lang="en-US" sz="2400" dirty="0"/>
              <a:t>ư</a:t>
            </a:r>
            <a:r>
              <a:rPr lang="vi-VN" sz="2400" dirty="0"/>
              <a:t>ơng tự thành tín hiệu số và ng</a:t>
            </a:r>
            <a:r>
              <a:rPr lang="en-US" sz="2400" dirty="0"/>
              <a:t>ư</a:t>
            </a:r>
            <a:r>
              <a:rPr lang="vi-VN" sz="2400" dirty="0"/>
              <a:t>ợc lại</a:t>
            </a:r>
            <a:endParaRPr lang="en-US" altLang="en-US" sz="2400" dirty="0"/>
          </a:p>
          <a:p>
            <a:pPr indent="288925">
              <a:spcBef>
                <a:spcPct val="0"/>
              </a:spcBef>
              <a:buClrTx/>
              <a:buSzTx/>
              <a:buNone/>
              <a:defRPr/>
            </a:pPr>
            <a:r>
              <a:rPr lang="en-US" altLang="en-US" sz="2400" dirty="0"/>
              <a:t>+ </a:t>
            </a:r>
            <a:r>
              <a:rPr lang="vi-VN" altLang="en-US" sz="2400" dirty="0"/>
              <a:t>Sensor</a:t>
            </a:r>
            <a:r>
              <a:rPr lang="en-US" altLang="en-US" sz="2400" dirty="0"/>
              <a:t>: </a:t>
            </a:r>
            <a:r>
              <a:rPr lang="en-US" sz="2400" dirty="0" err="1"/>
              <a:t>cảm</a:t>
            </a:r>
            <a:r>
              <a:rPr lang="en-US" sz="2400" dirty="0"/>
              <a:t> </a:t>
            </a:r>
            <a:r>
              <a:rPr lang="en-US" sz="2400" dirty="0" err="1"/>
              <a:t>nhận</a:t>
            </a:r>
            <a:r>
              <a:rPr lang="en-US" sz="2400" dirty="0"/>
              <a:t> </a:t>
            </a:r>
            <a:r>
              <a:rPr lang="en-US" sz="2400" dirty="0" err="1"/>
              <a:t>thế</a:t>
            </a:r>
            <a:r>
              <a:rPr lang="en-US" sz="2400" dirty="0"/>
              <a:t> </a:t>
            </a:r>
            <a:r>
              <a:rPr lang="en-US" sz="2400" dirty="0" err="1"/>
              <a:t>giới</a:t>
            </a:r>
            <a:r>
              <a:rPr lang="en-US" sz="2400" dirty="0"/>
              <a:t> </a:t>
            </a:r>
            <a:r>
              <a:rPr lang="en-US" sz="2400" dirty="0" err="1"/>
              <a:t>bên</a:t>
            </a:r>
            <a:r>
              <a:rPr lang="en-US" sz="2400" dirty="0"/>
              <a:t> </a:t>
            </a:r>
            <a:r>
              <a:rPr lang="en-US" sz="2400" dirty="0" err="1"/>
              <a:t>ngoài</a:t>
            </a:r>
            <a:r>
              <a:rPr lang="en-US" sz="2400" dirty="0"/>
              <a:t>, </a:t>
            </a:r>
            <a:r>
              <a:rPr lang="en-US" sz="2400" dirty="0" err="1"/>
              <a:t>sau</a:t>
            </a:r>
            <a:r>
              <a:rPr lang="en-US" sz="2400" dirty="0"/>
              <a:t> </a:t>
            </a:r>
            <a:r>
              <a:rPr lang="en-US" sz="2400" dirty="0" err="1"/>
              <a:t>đó</a:t>
            </a:r>
            <a:r>
              <a:rPr lang="en-US" sz="2400" dirty="0"/>
              <a:t> </a:t>
            </a:r>
            <a:r>
              <a:rPr lang="en-US" sz="2400" dirty="0" err="1"/>
              <a:t>chuyển</a:t>
            </a:r>
            <a:r>
              <a:rPr lang="en-US" sz="2400" dirty="0"/>
              <a:t> </a:t>
            </a:r>
            <a:r>
              <a:rPr lang="en-US" sz="2400" dirty="0" err="1"/>
              <a:t>dữ</a:t>
            </a:r>
            <a:r>
              <a:rPr lang="en-US" sz="2400" dirty="0"/>
              <a:t> </a:t>
            </a:r>
            <a:r>
              <a:rPr lang="en-US" sz="2400" dirty="0" err="1"/>
              <a:t>liệu</a:t>
            </a:r>
            <a:r>
              <a:rPr lang="en-US" sz="2400" dirty="0"/>
              <a:t> qua </a:t>
            </a:r>
            <a:r>
              <a:rPr lang="en-US" sz="2400" dirty="0" err="1"/>
              <a:t>bộ</a:t>
            </a:r>
            <a:r>
              <a:rPr lang="en-US" sz="2400" dirty="0"/>
              <a:t> </a:t>
            </a:r>
            <a:r>
              <a:rPr lang="en-US" sz="2400" dirty="0" err="1"/>
              <a:t>phận</a:t>
            </a:r>
            <a:r>
              <a:rPr lang="en-US" sz="2400" dirty="0"/>
              <a:t> </a:t>
            </a:r>
            <a:r>
              <a:rPr lang="en-US" sz="2400" dirty="0" err="1"/>
              <a:t>chuyển</a:t>
            </a:r>
            <a:r>
              <a:rPr lang="en-US" sz="2400" dirty="0"/>
              <a:t> </a:t>
            </a:r>
            <a:r>
              <a:rPr lang="en-US" sz="2400" dirty="0" err="1"/>
              <a:t>đổi</a:t>
            </a:r>
            <a:r>
              <a:rPr lang="en-US" sz="2400" dirty="0"/>
              <a:t> </a:t>
            </a:r>
            <a:r>
              <a:rPr lang="en-US" sz="2400" dirty="0" err="1"/>
              <a:t>để</a:t>
            </a:r>
            <a:r>
              <a:rPr lang="en-US" sz="2400" dirty="0"/>
              <a:t> </a:t>
            </a:r>
            <a:r>
              <a:rPr lang="en-US" sz="2400" dirty="0" err="1"/>
              <a:t>xử</a:t>
            </a:r>
            <a:r>
              <a:rPr lang="en-US" sz="2400" dirty="0"/>
              <a:t> </a:t>
            </a:r>
            <a:r>
              <a:rPr lang="en-US" sz="2400" dirty="0" err="1"/>
              <a:t>lý</a:t>
            </a:r>
            <a:r>
              <a:rPr lang="en-US" altLang="en-US" sz="2400" dirty="0"/>
              <a:t> </a:t>
            </a:r>
          </a:p>
          <a:p>
            <a:pPr indent="288925">
              <a:spcBef>
                <a:spcPct val="0"/>
              </a:spcBef>
              <a:buClrTx/>
              <a:buSzTx/>
              <a:buNone/>
              <a:defRPr/>
            </a:pPr>
            <a:r>
              <a:rPr lang="en-US" altLang="en-US" sz="2400" dirty="0"/>
              <a:t>+ B</a:t>
            </a:r>
            <a:r>
              <a:rPr lang="vi-VN" altLang="en-US" sz="2400" dirty="0"/>
              <a:t>ộ phát radio</a:t>
            </a:r>
            <a:r>
              <a:rPr lang="en-US" altLang="en-US" sz="2400" dirty="0"/>
              <a:t>: </a:t>
            </a:r>
            <a:r>
              <a:rPr lang="en-US" altLang="en-US" sz="2400" dirty="0" err="1"/>
              <a:t>Việc</a:t>
            </a:r>
            <a:r>
              <a:rPr lang="en-US" altLang="en-US" sz="2400" dirty="0"/>
              <a:t> </a:t>
            </a:r>
            <a:r>
              <a:rPr lang="en-US" altLang="en-US" sz="2400" dirty="0" err="1"/>
              <a:t>truyền</a:t>
            </a:r>
            <a:r>
              <a:rPr lang="en-US" altLang="en-US" sz="2400" dirty="0"/>
              <a:t> </a:t>
            </a:r>
            <a:r>
              <a:rPr lang="en-US" altLang="en-US" sz="2400" dirty="0" err="1"/>
              <a:t>và</a:t>
            </a:r>
            <a:r>
              <a:rPr lang="en-US" altLang="en-US" sz="2400" dirty="0"/>
              <a:t> </a:t>
            </a:r>
            <a:r>
              <a:rPr lang="en-US" altLang="en-US" sz="2400" dirty="0" err="1"/>
              <a:t>nhận</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liên</a:t>
            </a:r>
            <a:r>
              <a:rPr lang="en-US" altLang="en-US" sz="2400" dirty="0"/>
              <a:t> </a:t>
            </a:r>
            <a:r>
              <a:rPr lang="en-US" altLang="en-US" sz="2400" dirty="0" err="1"/>
              <a:t>quan</a:t>
            </a:r>
            <a:r>
              <a:rPr lang="en-US" altLang="en-US" sz="2400" dirty="0"/>
              <a:t> </a:t>
            </a:r>
            <a:r>
              <a:rPr lang="en-US" altLang="en-US" sz="2400" dirty="0" err="1"/>
              <a:t>đến</a:t>
            </a:r>
            <a:r>
              <a:rPr lang="en-US" altLang="en-US" sz="2400" dirty="0"/>
              <a:t> </a:t>
            </a:r>
            <a:r>
              <a:rPr lang="en-US" altLang="en-US" sz="2400" dirty="0" err="1"/>
              <a:t>tiết</a:t>
            </a:r>
            <a:r>
              <a:rPr lang="en-US" altLang="en-US" sz="2400" dirty="0"/>
              <a:t> </a:t>
            </a:r>
            <a:r>
              <a:rPr lang="en-US" altLang="en-US" sz="2400" dirty="0" err="1"/>
              <a:t>kiệm</a:t>
            </a:r>
            <a:r>
              <a:rPr lang="en-US" altLang="en-US" sz="2400" dirty="0"/>
              <a:t> </a:t>
            </a:r>
            <a:r>
              <a:rPr lang="en-US" altLang="en-US" sz="2400" dirty="0" err="1"/>
              <a:t>năng</a:t>
            </a:r>
            <a:r>
              <a:rPr lang="en-US" altLang="en-US" sz="2400" dirty="0"/>
              <a:t> </a:t>
            </a:r>
            <a:r>
              <a:rPr lang="en-US" altLang="en-US" sz="2400" dirty="0" err="1"/>
              <a:t>lượng</a:t>
            </a:r>
            <a:endParaRPr lang="en-US" altLang="en-US" sz="2400" dirty="0"/>
          </a:p>
          <a:p>
            <a:pPr>
              <a:spcBef>
                <a:spcPct val="0"/>
              </a:spcBef>
              <a:buClrTx/>
              <a:buSzTx/>
              <a:buFont typeface="Wingdings" panose="05000000000000000000" pitchFamily="2" charset="2"/>
              <a:buNone/>
              <a:defRPr/>
            </a:pPr>
            <a:endParaRPr lang="en-US" alt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0183B36C-5F4F-EA8C-2E19-503DD2A3FE45}"/>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Phân loại</a:t>
            </a:r>
          </a:p>
        </p:txBody>
      </p:sp>
      <p:cxnSp>
        <p:nvCxnSpPr>
          <p:cNvPr id="7" name="Straight Connector 6">
            <a:extLst>
              <a:ext uri="{FF2B5EF4-FFF2-40B4-BE49-F238E27FC236}">
                <a16:creationId xmlns:a16="http://schemas.microsoft.com/office/drawing/2014/main" id="{C2651F4D-D63D-EB0F-E08B-78014236138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7">
            <a:extLst>
              <a:ext uri="{FF2B5EF4-FFF2-40B4-BE49-F238E27FC236}">
                <a16:creationId xmlns:a16="http://schemas.microsoft.com/office/drawing/2014/main" id="{85906768-F175-654F-2E76-AEE386D2584E}"/>
              </a:ext>
            </a:extLst>
          </p:cNvPr>
          <p:cNvSpPr txBox="1">
            <a:spLocks noChangeArrowheads="1"/>
          </p:cNvSpPr>
          <p:nvPr/>
        </p:nvSpPr>
        <p:spPr bwMode="auto">
          <a:xfrm>
            <a:off x="2286000" y="1562100"/>
            <a:ext cx="8102600" cy="1570038"/>
          </a:xfrm>
          <a:prstGeom prst="rect">
            <a:avLst/>
          </a:prstGeom>
          <a:noFill/>
          <a:ln>
            <a:noFill/>
          </a:ln>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marL="342900" indent="-342900">
              <a:spcBef>
                <a:spcPct val="0"/>
              </a:spcBef>
              <a:buClrTx/>
              <a:buSzTx/>
              <a:buFontTx/>
              <a:buChar char="-"/>
              <a:defRPr/>
            </a:pPr>
            <a:r>
              <a:rPr lang="vi-VN" sz="2400" b="1" dirty="0"/>
              <a:t>Có 2 loại</a:t>
            </a:r>
            <a:r>
              <a:rPr lang="en-US" sz="2400" b="1" dirty="0"/>
              <a:t> tr</a:t>
            </a:r>
            <a:r>
              <a:rPr lang="vi-VN" sz="2400" b="1" dirty="0"/>
              <a:t>ong WSN: </a:t>
            </a:r>
            <a:endParaRPr lang="en-US" sz="2400" b="1" dirty="0"/>
          </a:p>
          <a:p>
            <a:pPr marL="288925">
              <a:spcBef>
                <a:spcPct val="0"/>
              </a:spcBef>
              <a:buClrTx/>
              <a:buSzTx/>
              <a:buNone/>
              <a:defRPr/>
            </a:pPr>
            <a:r>
              <a:rPr lang="en-US" sz="2400" dirty="0"/>
              <a:t>+ </a:t>
            </a:r>
            <a:r>
              <a:rPr lang="vi-VN" sz="2400" dirty="0"/>
              <a:t>Kiến trúc mạng phân lớp (Layered Network Architecture)</a:t>
            </a:r>
            <a:endParaRPr lang="en-US" sz="2400" dirty="0"/>
          </a:p>
          <a:p>
            <a:pPr marL="288925">
              <a:spcBef>
                <a:spcPct val="0"/>
              </a:spcBef>
              <a:buClrTx/>
              <a:buSzTx/>
              <a:buNone/>
              <a:defRPr/>
            </a:pPr>
            <a:r>
              <a:rPr lang="en-US" sz="2400" dirty="0"/>
              <a:t>+ K</a:t>
            </a:r>
            <a:r>
              <a:rPr lang="vi-VN" sz="2400" dirty="0"/>
              <a:t>iến ​​trúc phân cụm (Clustered Architecture)</a:t>
            </a:r>
            <a:endParaRPr lang="en-US" alt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EB6810E8-34EB-AEB9-72B8-0D77E47051AC}"/>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vi-VN" altLang="en-US"/>
              <a:t>Kiến trúc mạng phân lớp (Layered Network Architecture)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F60A7FC4-E1AA-C428-3E4D-3C5EED59E4D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9812" name="Picture 1">
            <a:extLst>
              <a:ext uri="{FF2B5EF4-FFF2-40B4-BE49-F238E27FC236}">
                <a16:creationId xmlns:a16="http://schemas.microsoft.com/office/drawing/2014/main" id="{8932B8B6-6296-CAEB-2E30-56B5D7187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783" y="1490003"/>
            <a:ext cx="33718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D1624A3-46A9-49C2-9DCC-602ADFA44782}"/>
              </a:ext>
            </a:extLst>
          </p:cNvPr>
          <p:cNvSpPr txBox="1"/>
          <p:nvPr/>
        </p:nvSpPr>
        <p:spPr>
          <a:xfrm>
            <a:off x="1153551" y="1490003"/>
            <a:ext cx="6414867" cy="4339650"/>
          </a:xfrm>
          <a:prstGeom prst="rect">
            <a:avLst/>
          </a:prstGeom>
          <a:noFill/>
        </p:spPr>
        <p:txBody>
          <a:bodyPr wrap="square">
            <a:spAutoFit/>
          </a:bodyPr>
          <a:lstStyle/>
          <a:p>
            <a:pPr marL="342900" indent="-342900">
              <a:buFontTx/>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Nhiều</a:t>
            </a:r>
            <a:r>
              <a:rPr lang="en-US" sz="2400" dirty="0">
                <a:latin typeface="Tahoma" panose="020B0604030504040204" pitchFamily="34" charset="0"/>
                <a:ea typeface="Tahoma" panose="020B0604030504040204" pitchFamily="34" charset="0"/>
                <a:cs typeface="Tahoma" panose="020B0604030504040204" pitchFamily="34" charset="0"/>
              </a:rPr>
              <a:t> n</a:t>
            </a:r>
            <a:r>
              <a:rPr lang="vi-VN" sz="2400" dirty="0">
                <a:latin typeface="Tahoma" panose="020B0604030504040204" pitchFamily="34" charset="0"/>
                <a:ea typeface="Tahoma" panose="020B0604030504040204" pitchFamily="34" charset="0"/>
                <a:cs typeface="Tahoma" panose="020B0604030504040204" pitchFamily="34" charset="0"/>
              </a:rPr>
              <a:t>út cảm biến và một trạm gốc mạnh mẽ. </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r>
              <a:rPr lang="vi-VN" sz="2400" dirty="0">
                <a:latin typeface="Tahoma" panose="020B0604030504040204" pitchFamily="34" charset="0"/>
                <a:ea typeface="Tahoma" panose="020B0604030504040204" pitchFamily="34" charset="0"/>
                <a:cs typeface="Tahoma" panose="020B0604030504040204" pitchFamily="34" charset="0"/>
              </a:rPr>
              <a:t>Các nút mạng được tổ chức thành các lớp đồng tâm</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r>
              <a:rPr lang="en-US" sz="2400" b="1" dirty="0">
                <a:latin typeface="Tahoma" panose="020B0604030504040204" pitchFamily="34" charset="0"/>
                <a:ea typeface="Tahoma" panose="020B0604030504040204" pitchFamily="34" charset="0"/>
                <a:cs typeface="Tahoma" panose="020B0604030504040204" pitchFamily="34" charset="0"/>
              </a:rPr>
              <a:t>5 </a:t>
            </a:r>
            <a:r>
              <a:rPr lang="en-US" sz="2400" b="1" dirty="0" err="1">
                <a:latin typeface="Tahoma" panose="020B0604030504040204" pitchFamily="34" charset="0"/>
                <a:ea typeface="Tahoma" panose="020B0604030504040204" pitchFamily="34" charset="0"/>
                <a:cs typeface="Tahoma" panose="020B0604030504040204" pitchFamily="34" charset="0"/>
              </a:rPr>
              <a:t>lớp</a:t>
            </a:r>
            <a:endParaRPr lang="en-US" sz="2400" b="1"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ứng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dụng</a:t>
            </a:r>
            <a:endParaRPr lang="en-US" sz="2200"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vận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chuyển</a:t>
            </a:r>
            <a:endParaRPr lang="en-US" sz="2200"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mạng</a:t>
            </a:r>
            <a:endParaRPr lang="en-US" sz="2200"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liên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kết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dữ</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liệu</a:t>
            </a:r>
            <a:endParaRPr lang="en-US" sz="2200"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vật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lý</a:t>
            </a:r>
            <a:endParaRPr lang="en-US" sz="22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endParaRPr lang="en-US" dirty="0"/>
          </a:p>
          <a:p>
            <a:pPr marL="342900" indent="-342900">
              <a:buFontTx/>
              <a:buChar char="-"/>
              <a:defRPr/>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3A70BA3A-5E7A-B1F5-C77D-721CB9EBFCF7}"/>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US" altLang="en-US"/>
              <a:t>K</a:t>
            </a:r>
            <a:r>
              <a:rPr lang="vi-VN" altLang="en-US"/>
              <a:t>iến ​​trúc phân cụm (Clustered Architecture)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35F7DD0B-718B-01E0-9CCC-E410E046AD3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1860" name="Picture 1">
            <a:extLst>
              <a:ext uri="{FF2B5EF4-FFF2-40B4-BE49-F238E27FC236}">
                <a16:creationId xmlns:a16="http://schemas.microsoft.com/office/drawing/2014/main" id="{CB92BCA5-B38C-ACE5-60E4-4FB619592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762" y="1371600"/>
            <a:ext cx="5413046" cy="4747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TextBox 7">
            <a:extLst>
              <a:ext uri="{FF2B5EF4-FFF2-40B4-BE49-F238E27FC236}">
                <a16:creationId xmlns:a16="http://schemas.microsoft.com/office/drawing/2014/main" id="{C4EFC185-F369-31CC-285A-7C4CA7318066}"/>
              </a:ext>
            </a:extLst>
          </p:cNvPr>
          <p:cNvSpPr txBox="1">
            <a:spLocks noChangeArrowheads="1"/>
          </p:cNvSpPr>
          <p:nvPr/>
        </p:nvSpPr>
        <p:spPr bwMode="auto">
          <a:xfrm>
            <a:off x="2209800" y="1339851"/>
            <a:ext cx="38862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M</a:t>
            </a:r>
            <a:r>
              <a:rPr lang="vi-VN" altLang="en-US" sz="2400" dirty="0"/>
              <a:t>ột kiến ​​trúc cụm phân cấp 2 tầng.</a:t>
            </a:r>
          </a:p>
          <a:p>
            <a:pPr algn="just">
              <a:spcBef>
                <a:spcPct val="0"/>
              </a:spcBef>
              <a:buClrTx/>
              <a:buSzTx/>
              <a:buFontTx/>
              <a:buNone/>
            </a:pPr>
            <a:r>
              <a:rPr lang="en-US" altLang="en-US" sz="2400" dirty="0"/>
              <a:t>- T</a:t>
            </a:r>
            <a:r>
              <a:rPr lang="vi-VN" altLang="en-US" sz="2400" dirty="0"/>
              <a:t>huật toán phân tán để tổ chức những nút cảm biến thành nhiều nhóm được gọi là các cụm.</a:t>
            </a:r>
          </a:p>
          <a:p>
            <a:pPr algn="just">
              <a:spcBef>
                <a:spcPct val="0"/>
              </a:spcBef>
              <a:buClrTx/>
              <a:buSzTx/>
              <a:buFontTx/>
              <a:buNone/>
            </a:pPr>
            <a:r>
              <a:rPr lang="en-US" altLang="en-US" sz="2400" dirty="0"/>
              <a:t>- </a:t>
            </a:r>
            <a:r>
              <a:rPr lang="vi-VN" altLang="en-US" sz="2400" dirty="0"/>
              <a:t>Các nút cluster head trong mỗi cụm được hình thành tự động tạo ra lịch biểu đa truy cập phân chia theo thời gian (Time-division multiple access - TDMA)</a:t>
            </a:r>
            <a:endParaRPr lang="en-US"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240EFF86-7EB5-5628-3315-325909C9DF73}"/>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a:t>
            </a:r>
          </a:p>
        </p:txBody>
      </p:sp>
      <p:cxnSp>
        <p:nvCxnSpPr>
          <p:cNvPr id="7" name="Straight Connector 6">
            <a:extLst>
              <a:ext uri="{FF2B5EF4-FFF2-40B4-BE49-F238E27FC236}">
                <a16:creationId xmlns:a16="http://schemas.microsoft.com/office/drawing/2014/main" id="{A2D887E2-19EF-ECA1-6380-F7276A66605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908" name="TextBox 5">
            <a:extLst>
              <a:ext uri="{FF2B5EF4-FFF2-40B4-BE49-F238E27FC236}">
                <a16:creationId xmlns:a16="http://schemas.microsoft.com/office/drawing/2014/main" id="{14C651AD-BCD1-156C-6147-B17DF6CE0C19}"/>
              </a:ext>
            </a:extLst>
          </p:cNvPr>
          <p:cNvSpPr txBox="1">
            <a:spLocks noChangeArrowheads="1"/>
          </p:cNvSpPr>
          <p:nvPr/>
        </p:nvSpPr>
        <p:spPr bwMode="auto">
          <a:xfrm>
            <a:off x="2757268" y="4811187"/>
            <a:ext cx="725892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en-US" altLang="en-US" sz="2400" b="1" dirty="0" err="1"/>
              <a:t>Các</a:t>
            </a:r>
            <a:r>
              <a:rPr lang="en-US" altLang="en-US" sz="2400" b="1" dirty="0"/>
              <a:t> </a:t>
            </a:r>
            <a:r>
              <a:rPr lang="en-US" altLang="en-US" sz="2400" b="1" dirty="0" err="1"/>
              <a:t>ứng</a:t>
            </a:r>
            <a:r>
              <a:rPr lang="en-US" altLang="en-US" sz="2400" b="1" dirty="0"/>
              <a:t> </a:t>
            </a:r>
            <a:r>
              <a:rPr lang="en-US" altLang="en-US" sz="2400" b="1" dirty="0" err="1"/>
              <a:t>dụng</a:t>
            </a:r>
            <a:r>
              <a:rPr lang="en-US" altLang="en-US" sz="2400" b="1" dirty="0"/>
              <a:t> </a:t>
            </a:r>
            <a:r>
              <a:rPr lang="en-US" altLang="en-US" sz="2400" b="1" dirty="0" err="1"/>
              <a:t>trong</a:t>
            </a:r>
            <a:r>
              <a:rPr lang="en-US" altLang="en-US" sz="2400" b="1" dirty="0"/>
              <a:t> </a:t>
            </a:r>
            <a:r>
              <a:rPr lang="en-US" altLang="en-US" sz="2400" b="1" dirty="0" err="1"/>
              <a:t>bảo</a:t>
            </a:r>
            <a:r>
              <a:rPr lang="en-US" altLang="en-US" sz="2400" b="1" dirty="0"/>
              <a:t> </a:t>
            </a:r>
            <a:r>
              <a:rPr lang="en-US" altLang="en-US" sz="2400" b="1" dirty="0" err="1"/>
              <a:t>vệ</a:t>
            </a:r>
            <a:r>
              <a:rPr lang="en-US" altLang="en-US" sz="2400" b="1" dirty="0"/>
              <a:t> </a:t>
            </a:r>
            <a:r>
              <a:rPr lang="en-US" altLang="en-US" sz="2400" b="1" dirty="0" err="1"/>
              <a:t>môi</a:t>
            </a:r>
            <a:r>
              <a:rPr lang="en-US" altLang="en-US" sz="2400" b="1" dirty="0"/>
              <a:t> </a:t>
            </a:r>
            <a:r>
              <a:rPr lang="en-US" altLang="en-US" sz="2400" b="1" dirty="0" err="1"/>
              <a:t>trường</a:t>
            </a:r>
            <a:endParaRPr lang="en-US" altLang="en-US" sz="2400" b="1" dirty="0"/>
          </a:p>
          <a:p>
            <a:pPr>
              <a:spcBef>
                <a:spcPct val="0"/>
              </a:spcBef>
              <a:buClrTx/>
              <a:buSzTx/>
              <a:buFontTx/>
              <a:buNone/>
            </a:pPr>
            <a:r>
              <a:rPr lang="en-US" altLang="en-US" sz="2400" dirty="0"/>
              <a:t> + </a:t>
            </a:r>
            <a:r>
              <a:rPr lang="en-US" altLang="en-US" sz="2400" dirty="0" err="1"/>
              <a:t>Phát</a:t>
            </a:r>
            <a:r>
              <a:rPr lang="en-US" altLang="en-US" sz="2400" dirty="0"/>
              <a:t> </a:t>
            </a:r>
            <a:r>
              <a:rPr lang="en-US" altLang="en-US" sz="2400" dirty="0" err="1"/>
              <a:t>hiện</a:t>
            </a:r>
            <a:r>
              <a:rPr lang="en-US" altLang="en-US" sz="2400" dirty="0"/>
              <a:t> ô </a:t>
            </a:r>
            <a:r>
              <a:rPr lang="en-US" altLang="en-US" sz="2400" dirty="0" err="1"/>
              <a:t>nhiễm</a:t>
            </a:r>
            <a:r>
              <a:rPr lang="en-US" altLang="en-US" sz="2400" dirty="0"/>
              <a:t>, </a:t>
            </a:r>
            <a:r>
              <a:rPr lang="en-US" altLang="en-US" sz="2400" dirty="0" err="1"/>
              <a:t>chất</a:t>
            </a:r>
            <a:r>
              <a:rPr lang="en-US" altLang="en-US" sz="2400" dirty="0"/>
              <a:t> </a:t>
            </a:r>
            <a:r>
              <a:rPr lang="en-US" altLang="en-US" sz="2400" dirty="0" err="1"/>
              <a:t>thải</a:t>
            </a:r>
            <a:r>
              <a:rPr lang="en-US" altLang="en-US" sz="2400" dirty="0"/>
              <a:t>.</a:t>
            </a:r>
          </a:p>
          <a:p>
            <a:pPr>
              <a:spcBef>
                <a:spcPct val="0"/>
              </a:spcBef>
              <a:buClrTx/>
              <a:buSzTx/>
              <a:buFontTx/>
              <a:buNone/>
            </a:pPr>
            <a:r>
              <a:rPr lang="en-US" altLang="en-US" sz="2400" dirty="0"/>
              <a:t> + </a:t>
            </a:r>
            <a:r>
              <a:rPr lang="en-US" altLang="en-US" sz="2400" dirty="0" err="1"/>
              <a:t>Phát</a:t>
            </a:r>
            <a:r>
              <a:rPr lang="en-US" altLang="en-US" sz="2400" dirty="0"/>
              <a:t> </a:t>
            </a:r>
            <a:r>
              <a:rPr lang="en-US" altLang="en-US" sz="2400" dirty="0" err="1"/>
              <a:t>hiện</a:t>
            </a:r>
            <a:r>
              <a:rPr lang="en-US" altLang="en-US" sz="2400" dirty="0"/>
              <a:t> </a:t>
            </a:r>
            <a:r>
              <a:rPr lang="en-US" altLang="en-US" sz="2400" dirty="0" err="1"/>
              <a:t>hoạt</a:t>
            </a:r>
            <a:r>
              <a:rPr lang="en-US" altLang="en-US" sz="2400" dirty="0"/>
              <a:t> </a:t>
            </a:r>
            <a:r>
              <a:rPr lang="en-US" altLang="en-US" sz="2400" dirty="0" err="1"/>
              <a:t>động</a:t>
            </a:r>
            <a:r>
              <a:rPr lang="en-US" altLang="en-US" sz="2400" dirty="0"/>
              <a:t> </a:t>
            </a:r>
            <a:r>
              <a:rPr lang="en-US" altLang="en-US" sz="2400" dirty="0" err="1"/>
              <a:t>núi</a:t>
            </a:r>
            <a:r>
              <a:rPr lang="en-US" altLang="en-US" sz="2400" dirty="0"/>
              <a:t> </a:t>
            </a:r>
            <a:r>
              <a:rPr lang="en-US" altLang="en-US" sz="2400" dirty="0" err="1"/>
              <a:t>lửa</a:t>
            </a:r>
            <a:r>
              <a:rPr lang="en-US" altLang="en-US" sz="2400" dirty="0"/>
              <a:t>.</a:t>
            </a:r>
          </a:p>
          <a:p>
            <a:pPr>
              <a:spcBef>
                <a:spcPct val="0"/>
              </a:spcBef>
              <a:buClrTx/>
              <a:buSzTx/>
              <a:buFontTx/>
              <a:buNone/>
            </a:pPr>
            <a:r>
              <a:rPr lang="en-US" altLang="en-US" sz="2400" dirty="0"/>
              <a:t> + </a:t>
            </a:r>
            <a:r>
              <a:rPr lang="en-US" altLang="en-US" sz="2400" dirty="0" err="1"/>
              <a:t>Phát</a:t>
            </a:r>
            <a:r>
              <a:rPr lang="en-US" altLang="en-US" sz="2400" dirty="0"/>
              <a:t> </a:t>
            </a:r>
            <a:r>
              <a:rPr lang="en-US" altLang="en-US" sz="2400" dirty="0" err="1"/>
              <a:t>hiện</a:t>
            </a:r>
            <a:r>
              <a:rPr lang="en-US" altLang="en-US" sz="2400" dirty="0"/>
              <a:t> </a:t>
            </a:r>
            <a:r>
              <a:rPr lang="en-US" altLang="en-US" sz="2400" dirty="0" err="1"/>
              <a:t>động</a:t>
            </a:r>
            <a:r>
              <a:rPr lang="en-US" altLang="en-US" sz="2400" dirty="0"/>
              <a:t> </a:t>
            </a:r>
            <a:r>
              <a:rPr lang="en-US" altLang="en-US" sz="2400" dirty="0" err="1"/>
              <a:t>đất</a:t>
            </a:r>
            <a:r>
              <a:rPr lang="en-US" altLang="en-US" sz="2400" dirty="0"/>
              <a:t>, </a:t>
            </a:r>
            <a:r>
              <a:rPr lang="en-US" altLang="en-US" sz="2400" dirty="0" err="1"/>
              <a:t>giám</a:t>
            </a:r>
            <a:r>
              <a:rPr lang="en-US" altLang="en-US" sz="2400" dirty="0"/>
              <a:t> </a:t>
            </a:r>
            <a:r>
              <a:rPr lang="en-US" altLang="en-US" sz="2400" dirty="0" err="1"/>
              <a:t>sát</a:t>
            </a:r>
            <a:r>
              <a:rPr lang="en-US" altLang="en-US" sz="2400" dirty="0"/>
              <a:t> </a:t>
            </a:r>
            <a:r>
              <a:rPr lang="en-US" altLang="en-US" sz="2400" dirty="0" err="1"/>
              <a:t>cháy</a:t>
            </a:r>
            <a:r>
              <a:rPr lang="en-US" altLang="en-US" sz="2400" dirty="0"/>
              <a:t> </a:t>
            </a:r>
            <a:r>
              <a:rPr lang="en-US" altLang="en-US" sz="2400" dirty="0" err="1"/>
              <a:t>rừng</a:t>
            </a:r>
            <a:r>
              <a:rPr lang="en-US" altLang="en-US" sz="2400" dirty="0"/>
              <a:t>.</a:t>
            </a:r>
          </a:p>
          <a:p>
            <a:pPr>
              <a:spcBef>
                <a:spcPct val="0"/>
              </a:spcBef>
              <a:buClrTx/>
              <a:buSzTx/>
              <a:buFontTx/>
              <a:buNone/>
            </a:pPr>
            <a:r>
              <a:rPr lang="en-US" altLang="en-US" sz="2400" dirty="0"/>
              <a:t> </a:t>
            </a:r>
          </a:p>
        </p:txBody>
      </p:sp>
      <p:pic>
        <p:nvPicPr>
          <p:cNvPr id="123909" name="Picture 2">
            <a:extLst>
              <a:ext uri="{FF2B5EF4-FFF2-40B4-BE49-F238E27FC236}">
                <a16:creationId xmlns:a16="http://schemas.microsoft.com/office/drawing/2014/main" id="{CD1E2795-8AA8-A05F-6627-1617149C3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268" y="1404020"/>
            <a:ext cx="6189784" cy="338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DF49DEB-4502-645C-A3B7-E43ECC7D98FD}"/>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E22F93A4-DC99-CCA8-2668-347F3AC3A83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956" name="Picture 1">
            <a:extLst>
              <a:ext uri="{FF2B5EF4-FFF2-40B4-BE49-F238E27FC236}">
                <a16:creationId xmlns:a16="http://schemas.microsoft.com/office/drawing/2014/main" id="{5C7DC1DE-D495-79D6-F177-58FE87F04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510" y="1258888"/>
            <a:ext cx="7275512"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extBox 7">
            <a:extLst>
              <a:ext uri="{FF2B5EF4-FFF2-40B4-BE49-F238E27FC236}">
                <a16:creationId xmlns:a16="http://schemas.microsoft.com/office/drawing/2014/main" id="{A55F2A19-4261-111D-62BE-616B72E0056A}"/>
              </a:ext>
            </a:extLst>
          </p:cNvPr>
          <p:cNvSpPr txBox="1">
            <a:spLocks noChangeArrowheads="1"/>
          </p:cNvSpPr>
          <p:nvPr/>
        </p:nvSpPr>
        <p:spPr bwMode="auto">
          <a:xfrm>
            <a:off x="2773510" y="4917317"/>
            <a:ext cx="84836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vi-VN" altLang="en-US" sz="2400" b="1" dirty="0"/>
              <a:t>Các ứng dụng trong y tế. </a:t>
            </a:r>
          </a:p>
          <a:p>
            <a:pPr>
              <a:spcBef>
                <a:spcPct val="0"/>
              </a:spcBef>
              <a:buClrTx/>
              <a:buSzTx/>
              <a:buFontTx/>
              <a:buNone/>
            </a:pPr>
            <a:r>
              <a:rPr lang="vi-VN" altLang="en-US" sz="2400" dirty="0"/>
              <a:t> + Định vị theo dõi bệnh nhân. </a:t>
            </a:r>
          </a:p>
          <a:p>
            <a:pPr>
              <a:spcBef>
                <a:spcPct val="0"/>
              </a:spcBef>
              <a:buClrTx/>
              <a:buSzTx/>
              <a:buFontTx/>
              <a:buNone/>
            </a:pPr>
            <a:r>
              <a:rPr lang="vi-VN" altLang="en-US" sz="2400" dirty="0"/>
              <a:t> + Hệ thống báo động khẩn cấp. </a:t>
            </a:r>
          </a:p>
          <a:p>
            <a:pPr>
              <a:spcBef>
                <a:spcPct val="0"/>
              </a:spcBef>
              <a:buClrTx/>
              <a:buSzTx/>
              <a:buFontTx/>
              <a:buNone/>
            </a:pPr>
            <a:r>
              <a:rPr lang="vi-VN" altLang="en-US" sz="2400" dirty="0"/>
              <a:t> + Cảm biến gắn trực tiếp lên cơ thể con ngƣời. </a:t>
            </a:r>
          </a:p>
          <a:p>
            <a:pPr>
              <a:spcBef>
                <a:spcPct val="0"/>
              </a:spcBef>
              <a:buClrTx/>
              <a:buSzTx/>
              <a:buFontTx/>
              <a:buNone/>
            </a:pPr>
            <a:r>
              <a:rPr lang="vi-VN" altLang="en-US" sz="2400" dirty="0"/>
              <a:t> + Phân tích nồng độ các chất.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B4ACB7F-5171-7CBA-EF90-38BEBD56E901}"/>
              </a:ext>
            </a:extLst>
          </p:cNvPr>
          <p:cNvSpPr>
            <a:spLocks noGrp="1" noChangeArrowheads="1"/>
          </p:cNvSpPr>
          <p:nvPr>
            <p:ph type="title"/>
          </p:nvPr>
        </p:nvSpPr>
        <p:spPr>
          <a:xfrm>
            <a:off x="1524000" y="63500"/>
            <a:ext cx="9144000" cy="838200"/>
          </a:xfrm>
        </p:spPr>
        <p:txBody>
          <a:bodyPr anchor="ctr">
            <a:normAutofit fontScale="90000"/>
          </a:bodyP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Gói</a:t>
            </a:r>
            <a:r>
              <a:rPr lang="en-US" altLang="en-US" b="1" dirty="0">
                <a:latin typeface="Tahoma" panose="020B0604030504040204" pitchFamily="34" charset="0"/>
                <a:ea typeface="Tahoma" panose="020B0604030504040204" pitchFamily="34" charset="0"/>
                <a:cs typeface="Tahoma" panose="020B0604030504040204" pitchFamily="34" charset="0"/>
              </a:rPr>
              <a:t> tin </a:t>
            </a:r>
            <a:r>
              <a:rPr lang="en-US" altLang="en-US" b="1" dirty="0" err="1">
                <a:latin typeface="Tahoma" panose="020B0604030504040204" pitchFamily="34" charset="0"/>
                <a:ea typeface="Tahoma" panose="020B0604030504040204" pitchFamily="34" charset="0"/>
                <a:cs typeface="Tahoma" panose="020B0604030504040204" pitchFamily="34" charset="0"/>
              </a:rPr>
              <a:t>được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dạng</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A9E5C66F-79E0-0104-D89D-4257DC330BE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364" name="Picture 3">
            <a:extLst>
              <a:ext uri="{FF2B5EF4-FFF2-40B4-BE49-F238E27FC236}">
                <a16:creationId xmlns:a16="http://schemas.microsoft.com/office/drawing/2014/main" id="{70308075-6C91-EC18-756C-B26FB5B67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1"/>
            <a:ext cx="9144000" cy="584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BE3A498E-E330-D6AF-72E2-A92DE18949B6}"/>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8D0E4874-86CF-AA6A-EAF8-88D257DF412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004" name="TextBox 8">
            <a:extLst>
              <a:ext uri="{FF2B5EF4-FFF2-40B4-BE49-F238E27FC236}">
                <a16:creationId xmlns:a16="http://schemas.microsoft.com/office/drawing/2014/main" id="{1B5C0478-1298-B8DA-5488-BA613964697F}"/>
              </a:ext>
            </a:extLst>
          </p:cNvPr>
          <p:cNvSpPr txBox="1">
            <a:spLocks noChangeArrowheads="1"/>
          </p:cNvSpPr>
          <p:nvPr/>
        </p:nvSpPr>
        <p:spPr bwMode="auto">
          <a:xfrm>
            <a:off x="1676400" y="5657850"/>
            <a:ext cx="9017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b="1"/>
              <a:t>Các ứng dụng trong gia đình.</a:t>
            </a:r>
          </a:p>
          <a:p>
            <a:pPr>
              <a:spcBef>
                <a:spcPct val="0"/>
              </a:spcBef>
              <a:buClrTx/>
              <a:buSzTx/>
              <a:buFontTx/>
              <a:buNone/>
            </a:pPr>
            <a:r>
              <a:rPr lang="en-US" altLang="en-US" sz="2400"/>
              <a:t>+ Hệ thống giao tiếp và điều khiển từ xa các thiết bị.</a:t>
            </a:r>
          </a:p>
          <a:p>
            <a:pPr>
              <a:spcBef>
                <a:spcPct val="0"/>
              </a:spcBef>
              <a:buClrTx/>
              <a:buSzTx/>
              <a:buFontTx/>
              <a:buNone/>
            </a:pPr>
            <a:r>
              <a:rPr lang="en-US" altLang="en-US" sz="2400"/>
              <a:t>+ Hệ thống cảnh báo an ninh…</a:t>
            </a:r>
          </a:p>
        </p:txBody>
      </p:sp>
      <p:pic>
        <p:nvPicPr>
          <p:cNvPr id="128005" name="Picture 3">
            <a:extLst>
              <a:ext uri="{FF2B5EF4-FFF2-40B4-BE49-F238E27FC236}">
                <a16:creationId xmlns:a16="http://schemas.microsoft.com/office/drawing/2014/main" id="{0B1620A9-4F4C-97D2-D600-E7835A8A3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326" y="1249364"/>
            <a:ext cx="8956675"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6635B512-6BE7-E051-0C7D-B3F55EF9A25C}"/>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E51CA1B6-0D7A-95BC-E0B5-59778791930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052" name="TextBox 4">
            <a:extLst>
              <a:ext uri="{FF2B5EF4-FFF2-40B4-BE49-F238E27FC236}">
                <a16:creationId xmlns:a16="http://schemas.microsoft.com/office/drawing/2014/main" id="{46D8E338-50D9-7E64-1C48-479D2D6CCB42}"/>
              </a:ext>
            </a:extLst>
          </p:cNvPr>
          <p:cNvSpPr txBox="1">
            <a:spLocks noChangeArrowheads="1"/>
          </p:cNvSpPr>
          <p:nvPr/>
        </p:nvSpPr>
        <p:spPr bwMode="auto">
          <a:xfrm>
            <a:off x="1524000" y="5287964"/>
            <a:ext cx="89916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vi-VN" altLang="en-US" sz="2400" b="1"/>
              <a:t>Hệ thống giao thông thông minh</a:t>
            </a:r>
            <a:r>
              <a:rPr lang="en-US" altLang="en-US" sz="2400" b="1"/>
              <a:t> định vị:</a:t>
            </a:r>
            <a:endParaRPr lang="vi-VN" altLang="en-US" sz="2400" b="1"/>
          </a:p>
          <a:p>
            <a:pPr>
              <a:spcBef>
                <a:spcPct val="0"/>
              </a:spcBef>
              <a:buClrTx/>
              <a:buSzTx/>
              <a:buFontTx/>
              <a:buNone/>
            </a:pPr>
            <a:r>
              <a:rPr lang="vi-VN" altLang="en-US" sz="2400"/>
              <a:t>+ Giao tiếp giữa biển báo và ph</a:t>
            </a:r>
            <a:r>
              <a:rPr lang="en-US" altLang="en-US" sz="2400"/>
              <a:t>ư</a:t>
            </a:r>
            <a:r>
              <a:rPr lang="vi-VN" altLang="en-US" sz="2400"/>
              <a:t>ơng tiện giao thông.</a:t>
            </a:r>
          </a:p>
          <a:p>
            <a:pPr>
              <a:spcBef>
                <a:spcPct val="0"/>
              </a:spcBef>
              <a:buClrTx/>
              <a:buSzTx/>
              <a:buFontTx/>
              <a:buNone/>
            </a:pPr>
            <a:r>
              <a:rPr lang="vi-VN" altLang="en-US" sz="2400"/>
              <a:t>+ Hệ thống điều tiết l</a:t>
            </a:r>
            <a:r>
              <a:rPr lang="en-US" altLang="en-US" sz="2400"/>
              <a:t>ưu</a:t>
            </a:r>
            <a:r>
              <a:rPr lang="vi-VN" altLang="en-US" sz="2400"/>
              <a:t> l</a:t>
            </a:r>
            <a:r>
              <a:rPr lang="en-US" altLang="en-US" sz="2400"/>
              <a:t>ư</a:t>
            </a:r>
            <a:r>
              <a:rPr lang="vi-VN" altLang="en-US" sz="2400"/>
              <a:t>ợng công cộng.</a:t>
            </a:r>
          </a:p>
          <a:p>
            <a:pPr>
              <a:spcBef>
                <a:spcPct val="0"/>
              </a:spcBef>
              <a:buClrTx/>
              <a:buSzTx/>
              <a:buFontTx/>
              <a:buNone/>
            </a:pPr>
            <a:r>
              <a:rPr lang="vi-VN" altLang="en-US" sz="2400"/>
              <a:t>+ Hệ thống báo hiệu tai nạn, kẹt xe…</a:t>
            </a:r>
          </a:p>
        </p:txBody>
      </p:sp>
      <p:pic>
        <p:nvPicPr>
          <p:cNvPr id="130053" name="Picture 2">
            <a:extLst>
              <a:ext uri="{FF2B5EF4-FFF2-40B4-BE49-F238E27FC236}">
                <a16:creationId xmlns:a16="http://schemas.microsoft.com/office/drawing/2014/main" id="{520ED2CA-EFF7-23C9-ADA2-4830C0013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371600"/>
            <a:ext cx="74676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BC4C733A-1EB5-9D93-6265-AB7582B225E7}"/>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F1BA9A98-D802-479B-796C-045DA8C1EEA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100" name="TextBox 4">
            <a:extLst>
              <a:ext uri="{FF2B5EF4-FFF2-40B4-BE49-F238E27FC236}">
                <a16:creationId xmlns:a16="http://schemas.microsoft.com/office/drawing/2014/main" id="{CD0E7D0D-E32D-C13B-7607-6D07D1D4F668}"/>
              </a:ext>
            </a:extLst>
          </p:cNvPr>
          <p:cNvSpPr txBox="1">
            <a:spLocks noChangeArrowheads="1"/>
          </p:cNvSpPr>
          <p:nvPr/>
        </p:nvSpPr>
        <p:spPr bwMode="auto">
          <a:xfrm>
            <a:off x="1524000" y="5287964"/>
            <a:ext cx="88646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b="1"/>
              <a:t>Ứng dụng trong quân sự, an ninh</a:t>
            </a:r>
          </a:p>
          <a:p>
            <a:pPr>
              <a:spcBef>
                <a:spcPct val="0"/>
              </a:spcBef>
              <a:buClrTx/>
              <a:buSzTx/>
              <a:buFontTx/>
              <a:buNone/>
            </a:pPr>
            <a:r>
              <a:rPr lang="en-US" altLang="en-US" sz="2400"/>
              <a:t>+ Định vị, theo dõi di chuyển của các thiết bị quân sự.</a:t>
            </a:r>
          </a:p>
          <a:p>
            <a:pPr>
              <a:spcBef>
                <a:spcPct val="0"/>
              </a:spcBef>
              <a:buClrTx/>
              <a:buSzTx/>
              <a:buFontTx/>
              <a:buNone/>
            </a:pPr>
            <a:r>
              <a:rPr lang="en-US" altLang="en-US" sz="2400"/>
              <a:t>+ Điều khiển tự động các thiết bị quân sự, robot..</a:t>
            </a:r>
          </a:p>
          <a:p>
            <a:pPr>
              <a:spcBef>
                <a:spcPct val="0"/>
              </a:spcBef>
              <a:buClrTx/>
              <a:buSzTx/>
              <a:buFontTx/>
              <a:buNone/>
            </a:pPr>
            <a:r>
              <a:rPr lang="en-US" altLang="en-US" sz="2400"/>
              <a:t>+ Kích hoạt thiết bị, vũ khí quân sự.</a:t>
            </a:r>
          </a:p>
        </p:txBody>
      </p:sp>
      <p:pic>
        <p:nvPicPr>
          <p:cNvPr id="132101" name="Picture 3">
            <a:extLst>
              <a:ext uri="{FF2B5EF4-FFF2-40B4-BE49-F238E27FC236}">
                <a16:creationId xmlns:a16="http://schemas.microsoft.com/office/drawing/2014/main" id="{3DAAD4CA-A929-C41F-5943-D915B2F91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5" y="1265238"/>
            <a:ext cx="9012238"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61F0C7D1-DEA9-10ED-FD20-245FFC665EA5}"/>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2CAAF3D2-9FBC-9AD7-9187-74D69F80590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148" name="TextBox 4">
            <a:extLst>
              <a:ext uri="{FF2B5EF4-FFF2-40B4-BE49-F238E27FC236}">
                <a16:creationId xmlns:a16="http://schemas.microsoft.com/office/drawing/2014/main" id="{05D53614-38E1-637D-5BFA-1E74CD831B54}"/>
              </a:ext>
            </a:extLst>
          </p:cNvPr>
          <p:cNvSpPr txBox="1">
            <a:spLocks noChangeArrowheads="1"/>
          </p:cNvSpPr>
          <p:nvPr/>
        </p:nvSpPr>
        <p:spPr bwMode="auto">
          <a:xfrm>
            <a:off x="1524000" y="4953000"/>
            <a:ext cx="8585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vi-VN" altLang="en-US" sz="2400" b="1"/>
              <a:t>Ứng dụng trong </a:t>
            </a:r>
            <a:r>
              <a:rPr lang="en-US" altLang="en-US" sz="2400" b="1"/>
              <a:t>Công nghiệp:</a:t>
            </a:r>
            <a:endParaRPr lang="vi-VN" altLang="en-US" sz="2400" b="1"/>
          </a:p>
          <a:p>
            <a:pPr>
              <a:spcBef>
                <a:spcPct val="0"/>
              </a:spcBef>
              <a:buClrTx/>
              <a:buSzTx/>
              <a:buFontTx/>
              <a:buNone/>
            </a:pPr>
            <a:r>
              <a:rPr lang="vi-VN" altLang="en-US" sz="2400"/>
              <a:t>+ Quản lý kiến trúc và xây dựng</a:t>
            </a:r>
            <a:r>
              <a:rPr lang="en-US" altLang="en-US" sz="2400"/>
              <a:t>; </a:t>
            </a:r>
            <a:r>
              <a:rPr lang="vi-VN" altLang="en-US" sz="2400"/>
              <a:t>Quản lý sản xuất.</a:t>
            </a:r>
          </a:p>
          <a:p>
            <a:pPr>
              <a:spcBef>
                <a:spcPct val="0"/>
              </a:spcBef>
              <a:buClrTx/>
              <a:buSzTx/>
              <a:buFontTx/>
              <a:buNone/>
            </a:pPr>
            <a:r>
              <a:rPr lang="vi-VN" altLang="en-US" sz="2400"/>
              <a:t>+ Quản lý tải trong tiêu thụ điện năng.</a:t>
            </a:r>
          </a:p>
          <a:p>
            <a:pPr>
              <a:spcBef>
                <a:spcPct val="0"/>
              </a:spcBef>
              <a:buClrTx/>
              <a:buSzTx/>
              <a:buFontTx/>
              <a:buNone/>
            </a:pPr>
            <a:r>
              <a:rPr lang="vi-VN" altLang="en-US" sz="2400"/>
              <a:t>+ Điều khiển nhiệt độ</a:t>
            </a:r>
            <a:r>
              <a:rPr lang="en-US" altLang="en-US" sz="2400"/>
              <a:t>; </a:t>
            </a:r>
            <a:r>
              <a:rPr lang="vi-VN" altLang="en-US" sz="2400"/>
              <a:t>Hệ thống tự động.</a:t>
            </a:r>
          </a:p>
          <a:p>
            <a:pPr>
              <a:spcBef>
                <a:spcPct val="0"/>
              </a:spcBef>
              <a:buClrTx/>
              <a:buSzTx/>
              <a:buFontTx/>
              <a:buNone/>
            </a:pPr>
            <a:r>
              <a:rPr lang="vi-VN" altLang="en-US" sz="2400"/>
              <a:t>+ Thu thập dữ liệu thơi gian thực</a:t>
            </a:r>
          </a:p>
        </p:txBody>
      </p:sp>
      <p:pic>
        <p:nvPicPr>
          <p:cNvPr id="134149" name="Picture 2">
            <a:extLst>
              <a:ext uri="{FF2B5EF4-FFF2-40B4-BE49-F238E27FC236}">
                <a16:creationId xmlns:a16="http://schemas.microsoft.com/office/drawing/2014/main" id="{090B9797-11CC-39AC-2510-6BBBED9A9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295400"/>
            <a:ext cx="838676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19339ED2-5771-2386-48B0-4A790AE6E7A3}"/>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Thách thức</a:t>
            </a:r>
          </a:p>
        </p:txBody>
      </p:sp>
      <p:cxnSp>
        <p:nvCxnSpPr>
          <p:cNvPr id="7" name="Straight Connector 6">
            <a:extLst>
              <a:ext uri="{FF2B5EF4-FFF2-40B4-BE49-F238E27FC236}">
                <a16:creationId xmlns:a16="http://schemas.microsoft.com/office/drawing/2014/main" id="{F5A7A5AC-A865-0AC1-C186-D206DD68E71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6196" name="TextBox 4">
            <a:extLst>
              <a:ext uri="{FF2B5EF4-FFF2-40B4-BE49-F238E27FC236}">
                <a16:creationId xmlns:a16="http://schemas.microsoft.com/office/drawing/2014/main" id="{8C42C427-BA08-3BC1-FB84-972EA43A1330}"/>
              </a:ext>
            </a:extLst>
          </p:cNvPr>
          <p:cNvSpPr txBox="1">
            <a:spLocks noChangeArrowheads="1"/>
          </p:cNvSpPr>
          <p:nvPr/>
        </p:nvSpPr>
        <p:spPr bwMode="auto">
          <a:xfrm>
            <a:off x="2133600" y="1455738"/>
            <a:ext cx="5867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 typeface="Arial" panose="020B0604020202020204" pitchFamily="34" charset="0"/>
              <a:buChar char="•"/>
            </a:pPr>
            <a:r>
              <a:rPr lang="en-US" altLang="en-US" sz="2800" dirty="0" err="1"/>
              <a:t>Vấn</a:t>
            </a:r>
            <a:r>
              <a:rPr lang="en-US" altLang="en-US" sz="2800" dirty="0"/>
              <a:t> </a:t>
            </a:r>
            <a:r>
              <a:rPr lang="en-US" altLang="en-US" sz="2800" dirty="0" err="1"/>
              <a:t>đề</a:t>
            </a:r>
            <a:r>
              <a:rPr lang="en-US" altLang="en-US" sz="2800" dirty="0"/>
              <a:t> </a:t>
            </a:r>
            <a:r>
              <a:rPr lang="en-US" altLang="en-US" sz="2800" dirty="0" err="1"/>
              <a:t>về</a:t>
            </a:r>
            <a:r>
              <a:rPr lang="en-US" altLang="en-US" sz="2800" dirty="0"/>
              <a:t> </a:t>
            </a:r>
            <a:r>
              <a:rPr lang="en-US" altLang="en-US" sz="2800" dirty="0" err="1"/>
              <a:t>năng</a:t>
            </a:r>
            <a:r>
              <a:rPr lang="en-US" altLang="en-US" sz="2800" dirty="0"/>
              <a:t> </a:t>
            </a:r>
            <a:r>
              <a:rPr lang="en-US" altLang="en-US" sz="2800" dirty="0" err="1"/>
              <a:t>lượng</a:t>
            </a:r>
            <a:r>
              <a:rPr lang="en-US" altLang="en-US" sz="2800" dirty="0"/>
              <a:t>.    </a:t>
            </a:r>
          </a:p>
          <a:p>
            <a:pPr>
              <a:spcBef>
                <a:spcPct val="0"/>
              </a:spcBef>
              <a:buClrTx/>
              <a:buSzTx/>
              <a:buFont typeface="Arial" panose="020B0604020202020204" pitchFamily="34" charset="0"/>
              <a:buChar char="•"/>
            </a:pPr>
            <a:r>
              <a:rPr lang="en-US" altLang="en-US" sz="2800" dirty="0" err="1"/>
              <a:t>Năng</a:t>
            </a:r>
            <a:r>
              <a:rPr lang="en-US" altLang="en-US" sz="2800" dirty="0"/>
              <a:t> </a:t>
            </a:r>
            <a:r>
              <a:rPr lang="en-US" altLang="en-US" sz="2800" dirty="0" err="1"/>
              <a:t>lực</a:t>
            </a:r>
            <a:r>
              <a:rPr lang="en-US" altLang="en-US" sz="2800" dirty="0"/>
              <a:t> </a:t>
            </a:r>
            <a:r>
              <a:rPr lang="en-US" altLang="en-US" sz="2800" dirty="0" err="1"/>
              <a:t>xử</a:t>
            </a:r>
            <a:r>
              <a:rPr lang="en-US" altLang="en-US" sz="2800" dirty="0"/>
              <a:t> </a:t>
            </a:r>
            <a:r>
              <a:rPr lang="en-US" altLang="en-US" sz="2800" dirty="0" err="1"/>
              <a:t>lý</a:t>
            </a:r>
            <a:r>
              <a:rPr lang="en-US" altLang="en-US" sz="2800" dirty="0"/>
              <a:t>, </a:t>
            </a:r>
            <a:r>
              <a:rPr lang="en-US" altLang="en-US" sz="2800" dirty="0" err="1"/>
              <a:t>tính</a:t>
            </a:r>
            <a:r>
              <a:rPr lang="en-US" altLang="en-US" sz="2800" dirty="0"/>
              <a:t> </a:t>
            </a:r>
            <a:r>
              <a:rPr lang="en-US" altLang="en-US" sz="2800" dirty="0" err="1"/>
              <a:t>toán</a:t>
            </a:r>
            <a:r>
              <a:rPr lang="en-US" altLang="en-US" sz="2800" dirty="0"/>
              <a:t>.   </a:t>
            </a:r>
          </a:p>
          <a:p>
            <a:pPr>
              <a:spcBef>
                <a:spcPct val="0"/>
              </a:spcBef>
              <a:buClrTx/>
              <a:buSzTx/>
              <a:buFont typeface="Arial" panose="020B0604020202020204" pitchFamily="34" charset="0"/>
              <a:buChar char="•"/>
            </a:pPr>
            <a:r>
              <a:rPr lang="en-US" altLang="en-US" sz="2800" dirty="0" err="1"/>
              <a:t>Bộ</a:t>
            </a:r>
            <a:r>
              <a:rPr lang="en-US" altLang="en-US" sz="2800" dirty="0"/>
              <a:t> </a:t>
            </a:r>
            <a:r>
              <a:rPr lang="en-US" altLang="en-US" sz="2800" dirty="0" err="1"/>
              <a:t>nhớ</a:t>
            </a:r>
            <a:r>
              <a:rPr lang="en-US" altLang="en-US" sz="2800" dirty="0"/>
              <a:t> </a:t>
            </a:r>
            <a:r>
              <a:rPr lang="en-US" altLang="en-US" sz="2800" dirty="0" err="1"/>
              <a:t>lưu</a:t>
            </a:r>
            <a:r>
              <a:rPr lang="en-US" altLang="en-US" sz="2800" dirty="0"/>
              <a:t> </a:t>
            </a:r>
            <a:r>
              <a:rPr lang="en-US" altLang="en-US" sz="2800" dirty="0" err="1"/>
              <a:t>trữ</a:t>
            </a:r>
            <a:endParaRPr lang="en-US" alt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09B506E7-3791-0219-82EB-4ACBF161BF7F}"/>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Cài đặt 1 số thuật toán WSN</a:t>
            </a:r>
          </a:p>
        </p:txBody>
      </p:sp>
      <p:cxnSp>
        <p:nvCxnSpPr>
          <p:cNvPr id="7" name="Straight Connector 6">
            <a:extLst>
              <a:ext uri="{FF2B5EF4-FFF2-40B4-BE49-F238E27FC236}">
                <a16:creationId xmlns:a16="http://schemas.microsoft.com/office/drawing/2014/main" id="{016D738B-339B-3F6A-7728-4B22AAAAA37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EC180C6-CE64-4E30-B452-93DE52641FC3}"/>
              </a:ext>
            </a:extLst>
          </p:cNvPr>
          <p:cNvSpPr txBox="1"/>
          <p:nvPr/>
        </p:nvSpPr>
        <p:spPr>
          <a:xfrm>
            <a:off x="844062" y="1357901"/>
            <a:ext cx="5709138" cy="2677656"/>
          </a:xfrm>
          <a:prstGeom prst="rect">
            <a:avLst/>
          </a:prstGeom>
          <a:noFill/>
        </p:spPr>
        <p:txBody>
          <a:bodyPr wrap="square">
            <a:spAutoFit/>
          </a:bodyPr>
          <a:lstStyle/>
          <a:p>
            <a:pPr>
              <a:defRPr/>
            </a:pPr>
            <a:r>
              <a:rPr lang="en-US" sz="2400" b="1" dirty="0" err="1">
                <a:latin typeface="Tahoma" panose="020B0604030504040204" pitchFamily="34" charset="0"/>
                <a:ea typeface="Tahoma" panose="020B0604030504040204" pitchFamily="34" charset="0"/>
                <a:cs typeface="Tahoma" panose="020B0604030504040204" pitchFamily="34" charset="0"/>
              </a:rPr>
              <a:t>Các</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thuật</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toán</a:t>
            </a:r>
            <a:r>
              <a:rPr lang="en-US" sz="2400" b="1" dirty="0">
                <a:latin typeface="Tahoma" panose="020B0604030504040204" pitchFamily="34" charset="0"/>
                <a:ea typeface="Tahoma" panose="020B0604030504040204" pitchFamily="34" charset="0"/>
                <a:cs typeface="Tahoma" panose="020B0604030504040204" pitchFamily="34" charset="0"/>
              </a:rPr>
              <a:t> WSN </a:t>
            </a:r>
            <a:r>
              <a:rPr lang="en-US" sz="2400" b="1" dirty="0" err="1">
                <a:latin typeface="Tahoma" panose="020B0604030504040204" pitchFamily="34" charset="0"/>
                <a:ea typeface="Tahoma" panose="020B0604030504040204" pitchFamily="34" charset="0"/>
                <a:cs typeface="Tahoma" panose="020B0604030504040204" pitchFamily="34" charset="0"/>
              </a:rPr>
              <a:t>được</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cài</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đặt</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mô</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phỏng</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bằng</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công</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cụ</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Matlab</a:t>
            </a:r>
            <a:r>
              <a:rPr lang="en-US" sz="2400" b="1"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Arial" panose="020B0604020202020204" pitchFamily="34" charset="0"/>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Công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thức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bầu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chọn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chủ</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cụm</a:t>
            </a:r>
            <a:r>
              <a:rPr lang="en-US" sz="2400" dirty="0">
                <a:latin typeface="Tahoma" panose="020B0604030504040204" pitchFamily="34" charset="0"/>
                <a:ea typeface="Tahoma" panose="020B0604030504040204" pitchFamily="34" charset="0"/>
                <a:cs typeface="Tahoma" panose="020B0604030504040204" pitchFamily="34" charset="0"/>
              </a:rPr>
              <a:t> (CH).   </a:t>
            </a:r>
          </a:p>
          <a:p>
            <a:pPr marL="342900" indent="-342900">
              <a:buFont typeface="Arial" panose="020B0604020202020204" pitchFamily="34" charset="0"/>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Nút</a:t>
            </a:r>
            <a:r>
              <a:rPr lang="en-US" sz="2400" dirty="0">
                <a:latin typeface="Tahoma" panose="020B0604030504040204" pitchFamily="34" charset="0"/>
                <a:ea typeface="Tahoma" panose="020B0604030504040204" pitchFamily="34" charset="0"/>
                <a:cs typeface="Tahoma" panose="020B0604030504040204" pitchFamily="34" charset="0"/>
              </a:rPr>
              <a:t> senser: Nor, adv</a:t>
            </a:r>
          </a:p>
          <a:p>
            <a:pPr marL="342900" indent="-342900">
              <a:buFont typeface="Arial" panose="020B0604020202020204" pitchFamily="34" charset="0"/>
              <a:buChar char="•"/>
              <a:defRPr/>
            </a:pPr>
            <a:r>
              <a:rPr lang="en-US" sz="2400" dirty="0">
                <a:latin typeface="Tahoma" panose="020B0604030504040204" pitchFamily="34" charset="0"/>
                <a:ea typeface="Tahoma" panose="020B0604030504040204" pitchFamily="34" charset="0"/>
                <a:cs typeface="Tahoma" panose="020B0604030504040204" pitchFamily="34" charset="0"/>
              </a:rPr>
              <a:t>Hop: single, multi.</a:t>
            </a:r>
          </a:p>
          <a:p>
            <a:pPr marL="342900" indent="-342900">
              <a:buFont typeface="Arial" panose="020B0604020202020204" pitchFamily="34" charset="0"/>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Mô</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phỏng</a:t>
            </a:r>
            <a:r>
              <a:rPr lang="en-US" sz="2400" dirty="0">
                <a:latin typeface="Tahoma" panose="020B0604030504040204" pitchFamily="34" charset="0"/>
                <a:ea typeface="Tahoma" panose="020B0604030504040204" pitchFamily="34" charset="0"/>
                <a:cs typeface="Tahoma" panose="020B0604030504040204" pitchFamily="34" charset="0"/>
              </a:rPr>
              <a:t>, so </a:t>
            </a:r>
            <a:r>
              <a:rPr lang="en-US" sz="2400" dirty="0" err="1">
                <a:latin typeface="Tahoma" panose="020B0604030504040204" pitchFamily="34" charset="0"/>
                <a:ea typeface="Tahoma" panose="020B0604030504040204" pitchFamily="34" charset="0"/>
                <a:cs typeface="Tahoma" panose="020B0604030504040204" pitchFamily="34" charset="0"/>
              </a:rPr>
              <a:t>sánh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đánh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giá</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tối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ưu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đề</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xuất</a:t>
            </a:r>
            <a:r>
              <a:rPr lang="en-US" sz="2400" dirty="0">
                <a:latin typeface="Tahoma" panose="020B0604030504040204" pitchFamily="34" charset="0"/>
                <a:ea typeface="Tahoma" panose="020B0604030504040204" pitchFamily="34" charset="0"/>
                <a:cs typeface="Tahoma" panose="020B0604030504040204" pitchFamily="34" charset="0"/>
              </a:rPr>
              <a:t>, ...</a:t>
            </a:r>
          </a:p>
        </p:txBody>
      </p:sp>
      <p:pic>
        <p:nvPicPr>
          <p:cNvPr id="138245" name="Picture 2">
            <a:extLst>
              <a:ext uri="{FF2B5EF4-FFF2-40B4-BE49-F238E27FC236}">
                <a16:creationId xmlns:a16="http://schemas.microsoft.com/office/drawing/2014/main" id="{521FB873-4706-5922-872D-E50CE90C1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319214"/>
            <a:ext cx="3657600" cy="546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E3C7CC5A-B404-D347-2142-526CE1B420EE}"/>
              </a:ext>
            </a:extLst>
          </p:cNvPr>
          <p:cNvSpPr>
            <a:spLocks noGrp="1" noChangeArrowheads="1"/>
          </p:cNvSpPr>
          <p:nvPr>
            <p:ph type="title"/>
          </p:nvPr>
        </p:nvSpPr>
        <p:spPr>
          <a:xfrm>
            <a:off x="1524000" y="228600"/>
            <a:ext cx="9144000" cy="838200"/>
          </a:xfrm>
        </p:spPr>
        <p:txBody>
          <a:bodyPr anchor="ctr">
            <a:normAutofit/>
          </a:bodyPr>
          <a:lstStyle/>
          <a:p>
            <a:pPr marL="342900" indent="-342900" algn="ctr"/>
            <a:r>
              <a:rPr lang="en-US" altLang="en-US" sz="4000" dirty="0">
                <a:solidFill>
                  <a:srgbClr val="090E21"/>
                </a:solidFill>
                <a:latin typeface="Tahoma" panose="020B0604030504040204" pitchFamily="34" charset="0"/>
                <a:ea typeface="Tahoma" panose="020B0604030504040204" pitchFamily="34" charset="0"/>
                <a:cs typeface="Tahoma" panose="020B0604030504040204" pitchFamily="34" charset="0"/>
              </a:rPr>
              <a:t>2.3 </a:t>
            </a:r>
            <a:r>
              <a:rPr lang="en-US" altLang="en-US" sz="4000" dirty="0" err="1">
                <a:solidFill>
                  <a:srgbClr val="090E21"/>
                </a:solidFill>
                <a:latin typeface="Tahoma" panose="020B0604030504040204" pitchFamily="34" charset="0"/>
                <a:ea typeface="Tahoma" panose="020B0604030504040204" pitchFamily="34" charset="0"/>
                <a:cs typeface="Tahoma" panose="020B0604030504040204" pitchFamily="34" charset="0"/>
              </a:rPr>
              <a:t>Thiết</a:t>
            </a:r>
            <a:r>
              <a:rPr lang="en-US" altLang="en-US" sz="4000" dirty="0">
                <a:solidFill>
                  <a:srgbClr val="090E21"/>
                </a:solidFill>
                <a:latin typeface="Tahoma" panose="020B0604030504040204" pitchFamily="34" charset="0"/>
                <a:ea typeface="Tahoma" panose="020B0604030504040204" pitchFamily="34" charset="0"/>
                <a:cs typeface="Tahoma" panose="020B0604030504040204" pitchFamily="34" charset="0"/>
              </a:rPr>
              <a:t> </a:t>
            </a:r>
            <a:r>
              <a:rPr lang="en-US" altLang="en-US" sz="4000" dirty="0" err="1">
                <a:solidFill>
                  <a:srgbClr val="090E21"/>
                </a:solidFill>
                <a:latin typeface="Tahoma" panose="020B0604030504040204" pitchFamily="34" charset="0"/>
                <a:ea typeface="Tahoma" panose="020B0604030504040204" pitchFamily="34" charset="0"/>
                <a:cs typeface="Tahoma" panose="020B0604030504040204" pitchFamily="34" charset="0"/>
              </a:rPr>
              <a:t>bị</a:t>
            </a:r>
            <a:r>
              <a:rPr lang="en-US" altLang="en-US" sz="4000" dirty="0">
                <a:solidFill>
                  <a:srgbClr val="090E21"/>
                </a:solidFill>
                <a:latin typeface="Tahoma" panose="020B0604030504040204" pitchFamily="34" charset="0"/>
                <a:ea typeface="Tahoma" panose="020B0604030504040204" pitchFamily="34" charset="0"/>
                <a:cs typeface="Tahoma" panose="020B0604030504040204" pitchFamily="34" charset="0"/>
              </a:rPr>
              <a:t> </a:t>
            </a:r>
            <a:r>
              <a:rPr lang="en-US" altLang="en-US" sz="4000" dirty="0" err="1">
                <a:solidFill>
                  <a:srgbClr val="090E21"/>
                </a:solidFill>
                <a:latin typeface="Tahoma" panose="020B0604030504040204" pitchFamily="34" charset="0"/>
                <a:ea typeface="Tahoma" panose="020B0604030504040204" pitchFamily="34" charset="0"/>
                <a:cs typeface="Tahoma" panose="020B0604030504040204" pitchFamily="34" charset="0"/>
              </a:rPr>
              <a:t>nhúng</a:t>
            </a:r>
            <a:r>
              <a:rPr lang="en-US" altLang="en-US" sz="4000" dirty="0">
                <a:solidFill>
                  <a:srgbClr val="090E21"/>
                </a:solidFill>
                <a:latin typeface="Tahoma" panose="020B0604030504040204" pitchFamily="34" charset="0"/>
                <a:ea typeface="Tahoma" panose="020B0604030504040204" pitchFamily="34" charset="0"/>
                <a:cs typeface="Tahoma" panose="020B0604030504040204" pitchFamily="34" charset="0"/>
              </a:rPr>
              <a:t> - </a:t>
            </a:r>
            <a:r>
              <a:rPr lang="en-US" altLang="en-US" sz="2800" b="1" dirty="0">
                <a:latin typeface="Tahoma" panose="020B0604030504040204" pitchFamily="34" charset="0"/>
                <a:ea typeface="Tahoma" panose="020B0604030504040204" pitchFamily="34" charset="0"/>
                <a:cs typeface="Tahoma" panose="020B0604030504040204" pitchFamily="34" charset="0"/>
              </a:rPr>
              <a:t>ARDUINO</a:t>
            </a:r>
          </a:p>
        </p:txBody>
      </p:sp>
      <p:cxnSp>
        <p:nvCxnSpPr>
          <p:cNvPr id="7" name="Straight Connector 6">
            <a:extLst>
              <a:ext uri="{FF2B5EF4-FFF2-40B4-BE49-F238E27FC236}">
                <a16:creationId xmlns:a16="http://schemas.microsoft.com/office/drawing/2014/main" id="{511F57E1-A3BD-BD16-DAA6-FB8642EBE31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292" name="TextBox 8">
            <a:extLst>
              <a:ext uri="{FF2B5EF4-FFF2-40B4-BE49-F238E27FC236}">
                <a16:creationId xmlns:a16="http://schemas.microsoft.com/office/drawing/2014/main" id="{FDB5B938-1C0B-2D3F-9987-383C418CB69C}"/>
              </a:ext>
            </a:extLst>
          </p:cNvPr>
          <p:cNvSpPr txBox="1">
            <a:spLocks noChangeArrowheads="1"/>
          </p:cNvSpPr>
          <p:nvPr/>
        </p:nvSpPr>
        <p:spPr bwMode="auto">
          <a:xfrm>
            <a:off x="2438400" y="1676401"/>
            <a:ext cx="4579938"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buFontTx/>
              <a:buChar char="-"/>
            </a:pPr>
            <a:r>
              <a:rPr lang="en-US" altLang="en-US" sz="3000" dirty="0" err="1"/>
              <a:t>Mô</a:t>
            </a:r>
            <a:r>
              <a:rPr lang="en-US" altLang="en-US" sz="3000" dirty="0"/>
              <a:t> </a:t>
            </a:r>
            <a:r>
              <a:rPr lang="en-US" altLang="en-US" sz="3000" dirty="0" err="1"/>
              <a:t>tả</a:t>
            </a:r>
            <a:r>
              <a:rPr lang="en-US" altLang="en-US" sz="3000" dirty="0"/>
              <a:t> Board ARDUINO</a:t>
            </a:r>
          </a:p>
          <a:p>
            <a:pPr>
              <a:buFontTx/>
              <a:buChar char="-"/>
            </a:pPr>
            <a:r>
              <a:rPr lang="en-US" altLang="en-US" sz="3000" dirty="0" err="1"/>
              <a:t>Các</a:t>
            </a:r>
            <a:r>
              <a:rPr lang="en-US" altLang="en-US" sz="3000" dirty="0"/>
              <a:t> </a:t>
            </a:r>
            <a:r>
              <a:rPr lang="en-US" altLang="en-US" sz="3000" dirty="0" err="1"/>
              <a:t>loại</a:t>
            </a:r>
            <a:r>
              <a:rPr lang="en-US" altLang="en-US" sz="3000" dirty="0"/>
              <a:t> Board</a:t>
            </a:r>
          </a:p>
          <a:p>
            <a:pPr>
              <a:buFontTx/>
              <a:buChar char="-"/>
            </a:pPr>
            <a:r>
              <a:rPr lang="en-US" altLang="en-US" sz="3000" dirty="0" err="1"/>
              <a:t>Cài</a:t>
            </a:r>
            <a:r>
              <a:rPr lang="en-US" altLang="en-US" sz="3000" dirty="0"/>
              <a:t> </a:t>
            </a:r>
            <a:r>
              <a:rPr lang="en-US" altLang="en-US" sz="3000" dirty="0" err="1"/>
              <a:t>đặt</a:t>
            </a:r>
            <a:r>
              <a:rPr lang="en-US" altLang="en-US" sz="3000" dirty="0"/>
              <a:t>. </a:t>
            </a:r>
          </a:p>
          <a:p>
            <a:pPr>
              <a:buFontTx/>
              <a:buChar char="-"/>
            </a:pPr>
            <a:endParaRPr lang="en-US"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9AF28898-CF68-2068-78C2-8C167C11380E}"/>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dirty="0">
                <a:latin typeface="Tahoma" panose="020B0604030504040204" pitchFamily="34" charset="0"/>
                <a:ea typeface="Tahoma" panose="020B0604030504040204" pitchFamily="34" charset="0"/>
                <a:cs typeface="Tahoma" panose="020B0604030504040204" pitchFamily="34" charset="0"/>
              </a:rPr>
              <a:t>ARDUINO - </a:t>
            </a:r>
            <a:r>
              <a:rPr lang="en-US" altLang="en-US" dirty="0" err="1">
                <a:latin typeface="Tahoma" panose="020B0604030504040204" pitchFamily="34" charset="0"/>
                <a:ea typeface="Tahoma" panose="020B0604030504040204" pitchFamily="34" charset="0"/>
                <a:cs typeface="Tahoma" panose="020B0604030504040204" pitchFamily="34" charset="0"/>
              </a:rPr>
              <a:t>Mô</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tả</a:t>
            </a:r>
            <a:r>
              <a:rPr lang="en-US" altLang="en-US" dirty="0">
                <a:latin typeface="Tahoma" panose="020B0604030504040204" pitchFamily="34" charset="0"/>
                <a:ea typeface="Tahoma" panose="020B0604030504040204" pitchFamily="34" charset="0"/>
                <a:cs typeface="Tahoma" panose="020B0604030504040204" pitchFamily="34" charset="0"/>
              </a:rPr>
              <a:t> BOARD </a:t>
            </a:r>
          </a:p>
        </p:txBody>
      </p:sp>
      <p:cxnSp>
        <p:nvCxnSpPr>
          <p:cNvPr id="7" name="Straight Connector 6">
            <a:extLst>
              <a:ext uri="{FF2B5EF4-FFF2-40B4-BE49-F238E27FC236}">
                <a16:creationId xmlns:a16="http://schemas.microsoft.com/office/drawing/2014/main" id="{C9991D24-B5F3-9CE1-0BEF-3F9B0ACADA4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340" name="TextBox 7">
            <a:extLst>
              <a:ext uri="{FF2B5EF4-FFF2-40B4-BE49-F238E27FC236}">
                <a16:creationId xmlns:a16="http://schemas.microsoft.com/office/drawing/2014/main" id="{4D44201D-E1AB-869D-942D-10D65766CB48}"/>
              </a:ext>
            </a:extLst>
          </p:cNvPr>
          <p:cNvSpPr txBox="1">
            <a:spLocks noChangeArrowheads="1"/>
          </p:cNvSpPr>
          <p:nvPr/>
        </p:nvSpPr>
        <p:spPr bwMode="auto">
          <a:xfrm>
            <a:off x="1524000" y="1219200"/>
            <a:ext cx="9144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just">
              <a:buFontTx/>
              <a:buChar char="-"/>
            </a:pPr>
            <a:r>
              <a:rPr lang="vi-VN" altLang="en-US" dirty="0"/>
              <a:t>Trong </a:t>
            </a:r>
            <a:r>
              <a:rPr lang="en-US" altLang="en-US" dirty="0" err="1"/>
              <a:t>bài</a:t>
            </a:r>
            <a:r>
              <a:rPr lang="vi-VN" altLang="en-US" dirty="0"/>
              <a:t> này, chúng ta sẽ tìm hiểu về các thành phần khác nhau trên bảng Arduino. Chúng ta sẽ nghiên cứu về board Arduino UNO vì nó là board phổ biến nhất trong </a:t>
            </a:r>
            <a:r>
              <a:rPr lang="vi-VN" altLang="en-US" b="1" dirty="0"/>
              <a:t>họ board Arduino</a:t>
            </a:r>
            <a:r>
              <a:rPr lang="vi-VN" altLang="en-US" dirty="0"/>
              <a:t>. </a:t>
            </a:r>
            <a:endParaRPr lang="en-US" altLang="en-US" dirty="0"/>
          </a:p>
          <a:p>
            <a:pPr algn="just">
              <a:buFontTx/>
              <a:buChar char="-"/>
            </a:pPr>
            <a:r>
              <a:rPr lang="vi-VN" altLang="en-US" dirty="0"/>
              <a:t>Ngoài ra, nó là bảng tốt nhất để bắt đầu với điện tử và mã hóa. Một số bảng trông hơi khác so với bảng dưới đây, nhưng hầu hết các Arduinos đều có phần lớn các thành phần này chung.</a:t>
            </a:r>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2852961E-D253-86F9-008C-D466234F2762}"/>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BOARD ARDUINO</a:t>
            </a:r>
          </a:p>
        </p:txBody>
      </p:sp>
      <p:cxnSp>
        <p:nvCxnSpPr>
          <p:cNvPr id="7" name="Straight Connector 6">
            <a:extLst>
              <a:ext uri="{FF2B5EF4-FFF2-40B4-BE49-F238E27FC236}">
                <a16:creationId xmlns:a16="http://schemas.microsoft.com/office/drawing/2014/main" id="{AE7DA1BC-9517-8C4D-F2CE-FE44E9C38ED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44388" name="Picture 1">
            <a:extLst>
              <a:ext uri="{FF2B5EF4-FFF2-40B4-BE49-F238E27FC236}">
                <a16:creationId xmlns:a16="http://schemas.microsoft.com/office/drawing/2014/main" id="{84991DA3-91BC-1B42-A18A-143C5A961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295400"/>
            <a:ext cx="6751638"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D1039A3A-F96E-3CC2-5CA3-51562A9CA9BA}"/>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endParaRPr lang="en-US" altLang="en-US" sz="35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F36C244C-E294-C2D7-50E3-2E904DF7498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46436" name="Picture 5">
            <a:extLst>
              <a:ext uri="{FF2B5EF4-FFF2-40B4-BE49-F238E27FC236}">
                <a16:creationId xmlns:a16="http://schemas.microsoft.com/office/drawing/2014/main" id="{8945D78C-B653-084B-2FA7-458485A0C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00163"/>
            <a:ext cx="17526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11">
            <a:extLst>
              <a:ext uri="{FF2B5EF4-FFF2-40B4-BE49-F238E27FC236}">
                <a16:creationId xmlns:a16="http://schemas.microsoft.com/office/drawing/2014/main" id="{AEA7371A-8165-ECE8-DB5F-E59792B86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606" y="1905000"/>
            <a:ext cx="8484394"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E1F394A-9915-92C8-01FE-AB6FB76FCEEC}"/>
              </a:ext>
            </a:extLst>
          </p:cNvPr>
          <p:cNvSpPr>
            <a:spLocks noGrp="1" noChangeArrowheads="1"/>
          </p:cNvSpPr>
          <p:nvPr>
            <p:ph type="title"/>
          </p:nvPr>
        </p:nvSpPr>
        <p:spPr>
          <a:xfrm>
            <a:off x="1524000" y="63500"/>
            <a:ext cx="9144000" cy="838200"/>
          </a:xfrm>
        </p:spPr>
        <p:txBody>
          <a:bodyPr anchor="ctr">
            <a:normAutofit fontScale="90000"/>
          </a:bodyP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Gói</a:t>
            </a:r>
            <a:r>
              <a:rPr lang="en-US" altLang="en-US" b="1" dirty="0">
                <a:latin typeface="Tahoma" panose="020B0604030504040204" pitchFamily="34" charset="0"/>
                <a:ea typeface="Tahoma" panose="020B0604030504040204" pitchFamily="34" charset="0"/>
                <a:cs typeface="Tahoma" panose="020B0604030504040204" pitchFamily="34" charset="0"/>
              </a:rPr>
              <a:t> tin </a:t>
            </a:r>
            <a:r>
              <a:rPr lang="en-US" altLang="en-US" b="1" dirty="0" err="1">
                <a:latin typeface="Tahoma" panose="020B0604030504040204" pitchFamily="34" charset="0"/>
                <a:ea typeface="Tahoma" panose="020B0604030504040204" pitchFamily="34" charset="0"/>
                <a:cs typeface="Tahoma" panose="020B0604030504040204" pitchFamily="34" charset="0"/>
              </a:rPr>
              <a:t>được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dạng</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D968E34F-2A01-D8DE-A229-C2CFD0A0281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7412" name="Picture 2">
            <a:extLst>
              <a:ext uri="{FF2B5EF4-FFF2-40B4-BE49-F238E27FC236}">
                <a16:creationId xmlns:a16="http://schemas.microsoft.com/office/drawing/2014/main" id="{516BBF0E-E322-1B0C-2C7F-DD2D55A62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95400"/>
            <a:ext cx="9144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03C2EA25-A252-DD1A-C1DC-7CC61F73A73A}"/>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EA986B77-B41C-6F63-06C5-7A08A1EB68F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48484" name="Picture 4">
            <a:extLst>
              <a:ext uri="{FF2B5EF4-FFF2-40B4-BE49-F238E27FC236}">
                <a16:creationId xmlns:a16="http://schemas.microsoft.com/office/drawing/2014/main" id="{2B8F5023-14F7-BFEF-FA4C-924E653F0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219200"/>
            <a:ext cx="84947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C237DDCE-FC9F-0216-501E-0A7A82915A83}"/>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BE653199-89DB-B0FA-289C-A99AB9C6B801}"/>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0532" name="Picture 14">
            <a:extLst>
              <a:ext uri="{FF2B5EF4-FFF2-40B4-BE49-F238E27FC236}">
                <a16:creationId xmlns:a16="http://schemas.microsoft.com/office/drawing/2014/main" id="{902EDD49-BDBE-2D05-B4C4-755198DFD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1" y="1600200"/>
            <a:ext cx="862171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A5D74453-48CA-6BB7-01F8-C44A11AE32B4}"/>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790823EE-850A-7387-D50C-B8E833D7E8F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2580" name="Picture 8">
            <a:extLst>
              <a:ext uri="{FF2B5EF4-FFF2-40B4-BE49-F238E27FC236}">
                <a16:creationId xmlns:a16="http://schemas.microsoft.com/office/drawing/2014/main" id="{C04511CB-667B-3CEB-0E0A-E5C6E16B0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1" y="1600200"/>
            <a:ext cx="8486775"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1911210F-6DB5-7FEB-500F-02DC885C552D}"/>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34A1E644-251A-DD29-0DA9-CBAE9F527FD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4628" name="Picture 1">
            <a:extLst>
              <a:ext uri="{FF2B5EF4-FFF2-40B4-BE49-F238E27FC236}">
                <a16:creationId xmlns:a16="http://schemas.microsoft.com/office/drawing/2014/main" id="{54737419-5FDE-6BCE-4227-76DBE506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8597900"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2">
            <a:extLst>
              <a:ext uri="{FF2B5EF4-FFF2-40B4-BE49-F238E27FC236}">
                <a16:creationId xmlns:a16="http://schemas.microsoft.com/office/drawing/2014/main" id="{885F35F5-FA49-0611-97D5-7FECE2408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800600"/>
            <a:ext cx="85852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B36463D9-A1A4-6728-D55F-C35BF41503D0}"/>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Các</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loại</a:t>
            </a:r>
            <a:r>
              <a:rPr lang="en-US" altLang="en-US" sz="3500" dirty="0">
                <a:latin typeface="Tahoma" panose="020B0604030504040204" pitchFamily="34" charset="0"/>
                <a:ea typeface="Tahoma" panose="020B0604030504040204" pitchFamily="34" charset="0"/>
                <a:cs typeface="Tahoma" panose="020B0604030504040204" pitchFamily="34" charset="0"/>
              </a:rPr>
              <a:t> Board</a:t>
            </a:r>
          </a:p>
        </p:txBody>
      </p:sp>
      <p:cxnSp>
        <p:nvCxnSpPr>
          <p:cNvPr id="7" name="Straight Connector 6">
            <a:extLst>
              <a:ext uri="{FF2B5EF4-FFF2-40B4-BE49-F238E27FC236}">
                <a16:creationId xmlns:a16="http://schemas.microsoft.com/office/drawing/2014/main" id="{501C9954-6F62-31ED-B0C7-2A358B61424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6676" name="Picture 1">
            <a:extLst>
              <a:ext uri="{FF2B5EF4-FFF2-40B4-BE49-F238E27FC236}">
                <a16:creationId xmlns:a16="http://schemas.microsoft.com/office/drawing/2014/main" id="{C783DE7B-BFB2-74A3-6DDD-0E88AA982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716089"/>
            <a:ext cx="6853238"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TextBox 7">
            <a:extLst>
              <a:ext uri="{FF2B5EF4-FFF2-40B4-BE49-F238E27FC236}">
                <a16:creationId xmlns:a16="http://schemas.microsoft.com/office/drawing/2014/main" id="{0EB482F7-8830-5581-48C1-7FA99ECA240D}"/>
              </a:ext>
            </a:extLst>
          </p:cNvPr>
          <p:cNvSpPr txBox="1">
            <a:spLocks noChangeArrowheads="1"/>
          </p:cNvSpPr>
          <p:nvPr/>
        </p:nvSpPr>
        <p:spPr bwMode="auto">
          <a:xfrm>
            <a:off x="2443164" y="1219201"/>
            <a:ext cx="7991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a:t>Arduino boards based on ATMEGA328 microcontroller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249E056-0642-8F36-878B-BBF0F4144D2D}"/>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Các</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loại</a:t>
            </a:r>
            <a:r>
              <a:rPr lang="en-US" altLang="en-US" sz="3500" dirty="0">
                <a:latin typeface="Tahoma" panose="020B0604030504040204" pitchFamily="34" charset="0"/>
                <a:ea typeface="Tahoma" panose="020B0604030504040204" pitchFamily="34" charset="0"/>
                <a:cs typeface="Tahoma" panose="020B0604030504040204" pitchFamily="34" charset="0"/>
              </a:rPr>
              <a:t> Board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1E0AFCED-891A-8E40-8ACC-AECCFF52CCE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8724" name="Picture 3">
            <a:extLst>
              <a:ext uri="{FF2B5EF4-FFF2-40B4-BE49-F238E27FC236}">
                <a16:creationId xmlns:a16="http://schemas.microsoft.com/office/drawing/2014/main" id="{36C8243A-7C38-5822-4C6F-8EB200F43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95450"/>
            <a:ext cx="66230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a:extLst>
              <a:ext uri="{FF2B5EF4-FFF2-40B4-BE49-F238E27FC236}">
                <a16:creationId xmlns:a16="http://schemas.microsoft.com/office/drawing/2014/main" id="{346345A5-895B-97CC-D242-AF81B72A3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86001"/>
            <a:ext cx="9144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6" name="Picture 8">
            <a:extLst>
              <a:ext uri="{FF2B5EF4-FFF2-40B4-BE49-F238E27FC236}">
                <a16:creationId xmlns:a16="http://schemas.microsoft.com/office/drawing/2014/main" id="{C7320F0B-C900-2C2D-E0C7-A21FA85F9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7650" y="2795588"/>
            <a:ext cx="915035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20144D90-00BA-A72C-9131-EE7F18EB83E1}"/>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Các</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loại</a:t>
            </a:r>
            <a:r>
              <a:rPr lang="en-US" altLang="en-US" sz="3500" dirty="0">
                <a:latin typeface="Tahoma" panose="020B0604030504040204" pitchFamily="34" charset="0"/>
                <a:ea typeface="Tahoma" panose="020B0604030504040204" pitchFamily="34" charset="0"/>
                <a:cs typeface="Tahoma" panose="020B0604030504040204" pitchFamily="34" charset="0"/>
              </a:rPr>
              <a:t> Board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9C6ECEAF-1FC8-A416-DD92-E8485887A15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0772" name="TextBox 7">
            <a:extLst>
              <a:ext uri="{FF2B5EF4-FFF2-40B4-BE49-F238E27FC236}">
                <a16:creationId xmlns:a16="http://schemas.microsoft.com/office/drawing/2014/main" id="{99F4A9DD-1CE1-CB7B-8197-B36DF1A1F3E1}"/>
              </a:ext>
            </a:extLst>
          </p:cNvPr>
          <p:cNvSpPr txBox="1">
            <a:spLocks noChangeArrowheads="1"/>
          </p:cNvSpPr>
          <p:nvPr/>
        </p:nvSpPr>
        <p:spPr bwMode="auto">
          <a:xfrm>
            <a:off x="2209800" y="1747838"/>
            <a:ext cx="830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t>Arduino boards based on ATMEGA2560 microcontroller</a:t>
            </a:r>
          </a:p>
        </p:txBody>
      </p:sp>
      <p:pic>
        <p:nvPicPr>
          <p:cNvPr id="160773" name="Picture 2">
            <a:extLst>
              <a:ext uri="{FF2B5EF4-FFF2-40B4-BE49-F238E27FC236}">
                <a16:creationId xmlns:a16="http://schemas.microsoft.com/office/drawing/2014/main" id="{90DC9279-BF08-6BD6-96E7-5586DA6EC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6" y="2303464"/>
            <a:ext cx="8778875"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29F52614-00BF-1870-C68D-894FA34FEFF4}"/>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Các</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loại</a:t>
            </a:r>
            <a:r>
              <a:rPr lang="en-US" altLang="en-US" sz="3500" dirty="0">
                <a:latin typeface="Tahoma" panose="020B0604030504040204" pitchFamily="34" charset="0"/>
                <a:ea typeface="Tahoma" panose="020B0604030504040204" pitchFamily="34" charset="0"/>
                <a:cs typeface="Tahoma" panose="020B0604030504040204" pitchFamily="34" charset="0"/>
              </a:rPr>
              <a:t> Board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84B551B1-F57F-9BB7-6D66-D2E51A2FAF9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2820" name="TextBox 8">
            <a:extLst>
              <a:ext uri="{FF2B5EF4-FFF2-40B4-BE49-F238E27FC236}">
                <a16:creationId xmlns:a16="http://schemas.microsoft.com/office/drawing/2014/main" id="{4B9DA891-57E1-F5B1-5C8B-937FB756483A}"/>
              </a:ext>
            </a:extLst>
          </p:cNvPr>
          <p:cNvSpPr txBox="1">
            <a:spLocks noChangeArrowheads="1"/>
          </p:cNvSpPr>
          <p:nvPr/>
        </p:nvSpPr>
        <p:spPr bwMode="auto">
          <a:xfrm>
            <a:off x="2362200" y="1671638"/>
            <a:ext cx="802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t>Arduino boards based on AT91SAM3X8E microcontroller</a:t>
            </a:r>
          </a:p>
        </p:txBody>
      </p:sp>
      <p:pic>
        <p:nvPicPr>
          <p:cNvPr id="162821" name="Picture 3">
            <a:extLst>
              <a:ext uri="{FF2B5EF4-FFF2-40B4-BE49-F238E27FC236}">
                <a16:creationId xmlns:a16="http://schemas.microsoft.com/office/drawing/2014/main" id="{3D1F88B6-A23F-202A-D186-469D9B7F2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09800"/>
            <a:ext cx="8839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24904346-89FD-0BB5-A9FC-972FD271BFA2}"/>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endParaRPr lang="en-US" altLang="en-US" sz="35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CCB589E2-FC9D-CF74-4D4B-C28E14F15B01}"/>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4868" name="TextBox 5">
            <a:extLst>
              <a:ext uri="{FF2B5EF4-FFF2-40B4-BE49-F238E27FC236}">
                <a16:creationId xmlns:a16="http://schemas.microsoft.com/office/drawing/2014/main" id="{EA3D9F9A-ACDC-DCB7-C6A6-9CE72A87A7E4}"/>
              </a:ext>
            </a:extLst>
          </p:cNvPr>
          <p:cNvSpPr txBox="1">
            <a:spLocks noChangeArrowheads="1"/>
          </p:cNvSpPr>
          <p:nvPr/>
        </p:nvSpPr>
        <p:spPr bwMode="auto">
          <a:xfrm>
            <a:off x="1216025" y="1373187"/>
            <a:ext cx="608510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b="1" dirty="0" err="1"/>
              <a:t>Cài</a:t>
            </a:r>
            <a:r>
              <a:rPr lang="en-US" altLang="en-US" b="1" dirty="0"/>
              <a:t> </a:t>
            </a:r>
            <a:r>
              <a:rPr lang="en-US" altLang="en-US" b="1" dirty="0" err="1"/>
              <a:t>đặt</a:t>
            </a:r>
            <a:r>
              <a:rPr lang="en-US" altLang="en-US" dirty="0"/>
              <a:t>: Bao </a:t>
            </a:r>
            <a:r>
              <a:rPr lang="en-US" altLang="en-US" dirty="0" err="1"/>
              <a:t>gồm</a:t>
            </a:r>
            <a:r>
              <a:rPr lang="en-US" altLang="en-US" dirty="0"/>
              <a:t> 06 </a:t>
            </a:r>
            <a:r>
              <a:rPr lang="en-US" altLang="en-US" dirty="0" err="1"/>
              <a:t>bước</a:t>
            </a:r>
            <a:r>
              <a:rPr lang="en-US" altLang="en-US" dirty="0"/>
              <a:t> </a:t>
            </a:r>
            <a:r>
              <a:rPr lang="en-US" altLang="en-US" dirty="0" err="1"/>
              <a:t>như</a:t>
            </a:r>
            <a:r>
              <a:rPr lang="en-US" altLang="en-US" dirty="0"/>
              <a:t> </a:t>
            </a:r>
            <a:r>
              <a:rPr lang="en-US" altLang="en-US" dirty="0" err="1"/>
              <a:t>sau</a:t>
            </a:r>
            <a:r>
              <a:rPr lang="en-US" altLang="en-US" dirty="0"/>
              <a:t>.</a:t>
            </a:r>
          </a:p>
          <a:p>
            <a:endParaRPr lang="en-US" altLang="en-US" dirty="0"/>
          </a:p>
          <a:p>
            <a:pPr algn="just"/>
            <a:r>
              <a:rPr lang="en-US" altLang="en-US" dirty="0"/>
              <a:t>- </a:t>
            </a:r>
            <a:r>
              <a:rPr lang="en-US" altLang="en-US" b="1" dirty="0" err="1"/>
              <a:t>Bước</a:t>
            </a:r>
            <a:r>
              <a:rPr lang="en-US" altLang="en-US" b="1" dirty="0"/>
              <a:t> 1</a:t>
            </a:r>
            <a:r>
              <a:rPr lang="en-US" altLang="en-US" dirty="0"/>
              <a:t>: </a:t>
            </a:r>
            <a:r>
              <a:rPr lang="vi-VN" altLang="en-US" dirty="0">
                <a:solidFill>
                  <a:srgbClr val="000000"/>
                </a:solidFill>
                <a:latin typeface="Roboto" panose="02000000000000000000" pitchFamily="2" charset="0"/>
              </a:rPr>
              <a:t>Đầu tiên, có bảng Arduino và cáp USB. Trong trường hợp</a:t>
            </a:r>
            <a:r>
              <a:rPr lang="en-US" altLang="en-US" dirty="0">
                <a:solidFill>
                  <a:srgbClr val="000000"/>
                </a:solidFill>
                <a:latin typeface="Roboto" panose="02000000000000000000" pitchFamily="2" charset="0"/>
              </a:rPr>
              <a:t>, </a:t>
            </a:r>
            <a:r>
              <a:rPr lang="vi-VN" altLang="en-US" dirty="0">
                <a:solidFill>
                  <a:srgbClr val="000000"/>
                </a:solidFill>
                <a:latin typeface="Roboto" panose="02000000000000000000" pitchFamily="2" charset="0"/>
              </a:rPr>
              <a:t>sử dụng Arduino UNO, Arduino Duemilanove, Nano, Arduino Mega 2560 hoặc Diecimila, cần cáp USB tiêu chuẩn (phích cắm A đến phích cắm B</a:t>
            </a:r>
            <a:r>
              <a:rPr lang="en-US" altLang="en-US" dirty="0">
                <a:solidFill>
                  <a:srgbClr val="000000"/>
                </a:solidFill>
                <a:latin typeface="Roboto" panose="02000000000000000000" pitchFamily="2" charset="0"/>
              </a:rPr>
              <a:t>), </a:t>
            </a:r>
            <a:r>
              <a:rPr lang="vi-VN" altLang="en-US" dirty="0">
                <a:solidFill>
                  <a:srgbClr val="000000"/>
                </a:solidFill>
                <a:latin typeface="Roboto" panose="02000000000000000000" pitchFamily="2" charset="0"/>
              </a:rPr>
              <a:t>kết nối với máy in USB như trong hình sau.</a:t>
            </a:r>
            <a:endParaRPr lang="en-US" altLang="en-US" dirty="0"/>
          </a:p>
        </p:txBody>
      </p:sp>
      <p:pic>
        <p:nvPicPr>
          <p:cNvPr id="164869" name="Picture 3">
            <a:extLst>
              <a:ext uri="{FF2B5EF4-FFF2-40B4-BE49-F238E27FC236}">
                <a16:creationId xmlns:a16="http://schemas.microsoft.com/office/drawing/2014/main" id="{D9ABC8B1-9755-F8ED-505B-AD27D55C5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246" y="1579098"/>
            <a:ext cx="3810465" cy="3868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1402C5A0-470C-581D-82D7-6E46E945C510}"/>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09061EDC-B030-3B33-7F93-40C61918D59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6F9FA9-7276-0588-DF07-4FD51619A861}"/>
              </a:ext>
            </a:extLst>
          </p:cNvPr>
          <p:cNvSpPr txBox="1"/>
          <p:nvPr/>
        </p:nvSpPr>
        <p:spPr>
          <a:xfrm>
            <a:off x="1575579" y="1371601"/>
            <a:ext cx="4317611" cy="3785652"/>
          </a:xfrm>
          <a:prstGeom prst="rect">
            <a:avLst/>
          </a:prstGeom>
          <a:noFill/>
        </p:spPr>
        <p:txBody>
          <a:bodyPr wrap="square">
            <a:spAutoFit/>
          </a:bodyPr>
          <a:lstStyle/>
          <a:p>
            <a:pPr marL="112713" indent="-6350" algn="just">
              <a:buFontTx/>
              <a:buChar char="-"/>
              <a:defRPr/>
            </a:pP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2</a:t>
            </a:r>
            <a:r>
              <a:rPr lang="en-US" sz="2400" dirty="0">
                <a:latin typeface="Tahoma" panose="020B0604030504040204" pitchFamily="34" charset="0"/>
                <a:ea typeface="Tahoma" panose="020B0604030504040204" pitchFamily="34" charset="0"/>
                <a:cs typeface="Tahoma" panose="020B0604030504040204" pitchFamily="34" charset="0"/>
              </a:rPr>
              <a:t>: Download </a:t>
            </a:r>
            <a:r>
              <a:rPr lang="en-US" sz="2400" dirty="0" err="1">
                <a:latin typeface="Tahoma" panose="020B0604030504040204" pitchFamily="34" charset="0"/>
                <a:ea typeface="Tahoma" panose="020B0604030504040204" pitchFamily="34" charset="0"/>
                <a:cs typeface="Tahoma" panose="020B0604030504040204" pitchFamily="34" charset="0"/>
              </a:rPr>
              <a:t>phần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mềm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spc="-10" dirty="0">
                <a:latin typeface="Tahoma" panose="020B0604030504040204" pitchFamily="34" charset="0"/>
                <a:ea typeface="Tahoma" panose="020B0604030504040204" pitchFamily="34" charset="0"/>
                <a:cs typeface="Tahoma" panose="020B0604030504040204" pitchFamily="34" charset="0"/>
              </a:rPr>
              <a:t>Arduino</a:t>
            </a:r>
            <a:r>
              <a:rPr lang="en-US" sz="2400" b="1" spc="5" dirty="0">
                <a:latin typeface="Tahoma" panose="020B0604030504040204" pitchFamily="34" charset="0"/>
                <a:ea typeface="Tahoma" panose="020B0604030504040204" pitchFamily="34" charset="0"/>
                <a:cs typeface="Tahoma" panose="020B0604030504040204" pitchFamily="34" charset="0"/>
              </a:rPr>
              <a:t> </a:t>
            </a:r>
            <a:r>
              <a:rPr lang="en-US" sz="2400" b="1" spc="-10" dirty="0">
                <a:latin typeface="Tahoma" panose="020B0604030504040204" pitchFamily="34" charset="0"/>
                <a:ea typeface="Tahoma" panose="020B0604030504040204" pitchFamily="34" charset="0"/>
                <a:cs typeface="Tahoma" panose="020B0604030504040204" pitchFamily="34" charset="0"/>
              </a:rPr>
              <a:t>IDE:</a:t>
            </a:r>
            <a:r>
              <a:rPr lang="en-US" sz="2400" b="1" spc="15" dirty="0">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C</a:t>
            </a:r>
            <a:r>
              <a:rPr lang="vi-VN"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ác phiên bản Arduino IDE khác nhau từ trang web Chính thức của </a:t>
            </a:r>
            <a:r>
              <a:rPr lang="vi-VN" sz="2400" b="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Arduino</a:t>
            </a:r>
            <a:r>
              <a:rPr lang="vi-VN"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Ch</a:t>
            </a:r>
            <a:r>
              <a:rPr lang="vi-VN"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ọn phần mềm tương thích với hệ điều hành (Windows, IOS hoặc Linux). Sau khi quá trình tải xuống tệp hoàn tất, hãy giải nén tệp.</a:t>
            </a:r>
            <a:endPar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66917" name="Picture 1">
            <a:extLst>
              <a:ext uri="{FF2B5EF4-FFF2-40B4-BE49-F238E27FC236}">
                <a16:creationId xmlns:a16="http://schemas.microsoft.com/office/drawing/2014/main" id="{B938023E-8E41-3FB3-A2F4-12BC3BD31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471" y="1371601"/>
            <a:ext cx="541020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B4EA677-C70E-AE6F-0D25-A1F81C91505B}"/>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vi-VN" altLang="en-US" b="1" dirty="0">
                <a:latin typeface="Tahoma" panose="020B0604030504040204" pitchFamily="34" charset="0"/>
                <a:ea typeface="Tahoma" panose="020B0604030504040204" pitchFamily="34" charset="0"/>
                <a:cs typeface="Tahoma" panose="020B0604030504040204" pitchFamily="34" charset="0"/>
              </a:rPr>
              <a:t>Loại tiêu đề: Tiêu đề địa chỉ lưới</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B0D04162-8264-CF4A-941C-57DF9295912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460" name="Picture 3">
            <a:extLst>
              <a:ext uri="{FF2B5EF4-FFF2-40B4-BE49-F238E27FC236}">
                <a16:creationId xmlns:a16="http://schemas.microsoft.com/office/drawing/2014/main" id="{84BF11E8-61E7-DEE7-AE76-FB7835B07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4" y="1782764"/>
            <a:ext cx="8916987"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C55F046A-CFFF-B33C-5F4E-45AD84764695}"/>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FE9EDB0E-74DF-385A-2241-25818892346A}"/>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A3557D0-3A98-4D49-4905-A3F27CA2D283}"/>
              </a:ext>
            </a:extLst>
          </p:cNvPr>
          <p:cNvSpPr txBox="1"/>
          <p:nvPr/>
        </p:nvSpPr>
        <p:spPr>
          <a:xfrm>
            <a:off x="1237957" y="1219200"/>
            <a:ext cx="9678572" cy="1569660"/>
          </a:xfrm>
          <a:prstGeom prst="rect">
            <a:avLst/>
          </a:prstGeom>
          <a:noFill/>
        </p:spPr>
        <p:txBody>
          <a:bodyPr wrap="square">
            <a:spAutoFit/>
          </a:bodyPr>
          <a:lstStyle/>
          <a:p>
            <a:pPr marL="112713" indent="-6350" algn="just">
              <a:buFontTx/>
              <a:buChar char="-"/>
              <a:defRPr/>
            </a:pP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3</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Mở</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nguồn</a:t>
            </a:r>
            <a:r>
              <a:rPr lang="en-US" sz="2400" dirty="0">
                <a:latin typeface="Tahoma" panose="020B0604030504040204" pitchFamily="34" charset="0"/>
                <a:ea typeface="Tahoma" panose="020B0604030504040204" pitchFamily="34" charset="0"/>
                <a:cs typeface="Tahoma" panose="020B0604030504040204" pitchFamily="34" charset="0"/>
              </a:rPr>
              <a:t> Board</a:t>
            </a:r>
          </a:p>
          <a:p>
            <a:pPr marL="106363" algn="just">
              <a:defRP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Kết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nối</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board Arduino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máy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tính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của</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bằng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cáp</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USB.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Đèn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LED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nguồn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màu</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xanh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lá</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cây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nhãn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PWR)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sẽ</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phát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sáng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a:t>
            </a:r>
          </a:p>
          <a:p>
            <a:pPr marL="106363" algn="just">
              <a:defRP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4:</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Khởi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chạy</a:t>
            </a:r>
            <a:r>
              <a:rPr lang="en-US" sz="2400" dirty="0">
                <a:latin typeface="Tahoma" panose="020B0604030504040204" pitchFamily="34" charset="0"/>
                <a:ea typeface="Tahoma" panose="020B0604030504040204" pitchFamily="34" charset="0"/>
                <a:cs typeface="Tahoma" panose="020B0604030504040204" pitchFamily="34" charset="0"/>
              </a:rPr>
              <a:t> Arduino IDE</a:t>
            </a:r>
          </a:p>
        </p:txBody>
      </p:sp>
      <p:pic>
        <p:nvPicPr>
          <p:cNvPr id="168965" name="object 4">
            <a:extLst>
              <a:ext uri="{FF2B5EF4-FFF2-40B4-BE49-F238E27FC236}">
                <a16:creationId xmlns:a16="http://schemas.microsoft.com/office/drawing/2014/main" id="{29A54134-F846-EADF-3201-C3304ED02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673" t="40430" r="17978" b="32281"/>
          <a:stretch>
            <a:fillRect/>
          </a:stretch>
        </p:blipFill>
        <p:spPr bwMode="auto">
          <a:xfrm>
            <a:off x="2209800" y="3128889"/>
            <a:ext cx="8102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F1B3C527-2026-C957-1C8C-28243BAD1541}"/>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A3538602-4B67-F214-F0C7-A7DF8D4033C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54CC5F4-B827-AEC1-5154-31BD54D91138}"/>
              </a:ext>
            </a:extLst>
          </p:cNvPr>
          <p:cNvSpPr txBox="1"/>
          <p:nvPr/>
        </p:nvSpPr>
        <p:spPr>
          <a:xfrm>
            <a:off x="2006600" y="1293167"/>
            <a:ext cx="8255000" cy="461665"/>
          </a:xfrm>
          <a:prstGeom prst="rect">
            <a:avLst/>
          </a:prstGeom>
          <a:noFill/>
        </p:spPr>
        <p:txBody>
          <a:bodyPr>
            <a:spAutoFit/>
          </a:bodyPr>
          <a:lstStyle/>
          <a:p>
            <a:pPr marL="112713" indent="-6350" algn="just">
              <a:buFontTx/>
              <a:buChar char="-"/>
              <a:defRPr/>
            </a:pP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5</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Mở</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Project / </a:t>
            </a:r>
            <a:r>
              <a:rPr lang="en-US" sz="2400" spc="-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Create</a:t>
            </a:r>
            <a:r>
              <a:rPr lang="en-US" sz="2400" spc="-2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400" spc="-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 new</a:t>
            </a:r>
            <a:r>
              <a:rPr lang="en-US" sz="2400" spc="-1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400" spc="-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project</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a:t>
            </a:r>
          </a:p>
        </p:txBody>
      </p:sp>
      <p:pic>
        <p:nvPicPr>
          <p:cNvPr id="171013" name="Picture 1">
            <a:extLst>
              <a:ext uri="{FF2B5EF4-FFF2-40B4-BE49-F238E27FC236}">
                <a16:creationId xmlns:a16="http://schemas.microsoft.com/office/drawing/2014/main" id="{D6C6E3BA-B8DA-0249-ED42-5D204B292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579" y="1828798"/>
            <a:ext cx="7398021" cy="48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CE277BD0-A6D6-1952-2884-B2237946E327}"/>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83CA47B3-1FAA-2C1A-0777-9510254716D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1C8119-EA17-3A59-EDE5-DB0BB151952C}"/>
              </a:ext>
            </a:extLst>
          </p:cNvPr>
          <p:cNvSpPr txBox="1"/>
          <p:nvPr/>
        </p:nvSpPr>
        <p:spPr>
          <a:xfrm>
            <a:off x="2144713" y="1415535"/>
            <a:ext cx="8255000" cy="461665"/>
          </a:xfrm>
          <a:prstGeom prst="rect">
            <a:avLst/>
          </a:prstGeom>
          <a:noFill/>
        </p:spPr>
        <p:txBody>
          <a:bodyPr>
            <a:spAutoFit/>
          </a:bodyPr>
          <a:lstStyle/>
          <a:p>
            <a:pPr marL="112713" indent="-6350" algn="just">
              <a:buFontTx/>
              <a:buChar char="-"/>
              <a:defRPr/>
            </a:pP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5</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t>
            </a:r>
            <a:r>
              <a:rPr lang="en-US" sz="2400" dirty="0" err="1">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tt</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173061" name="Picture 2">
            <a:extLst>
              <a:ext uri="{FF2B5EF4-FFF2-40B4-BE49-F238E27FC236}">
                <a16:creationId xmlns:a16="http://schemas.microsoft.com/office/drawing/2014/main" id="{DB524748-9318-4AF0-6CFA-98F0C0012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6" y="1981201"/>
            <a:ext cx="7877175"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745D567D-CE6F-B6A1-8541-17373067E27E}"/>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A1EED6EE-DDFC-6FB2-8140-939696ABE27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2EEF80-115E-927B-0337-91ECA759C59E}"/>
              </a:ext>
            </a:extLst>
          </p:cNvPr>
          <p:cNvSpPr txBox="1"/>
          <p:nvPr/>
        </p:nvSpPr>
        <p:spPr>
          <a:xfrm>
            <a:off x="1523999" y="1524000"/>
            <a:ext cx="9491003" cy="1815882"/>
          </a:xfrm>
          <a:prstGeom prst="rect">
            <a:avLst/>
          </a:prstGeom>
          <a:noFill/>
        </p:spPr>
        <p:txBody>
          <a:bodyPr wrap="square">
            <a:spAutoFit/>
          </a:bodyPr>
          <a:lstStyle/>
          <a:p>
            <a:pPr marL="112713" indent="-6350" algn="just">
              <a:buFontTx/>
              <a:buChar char="-"/>
              <a:defRPr/>
            </a:pP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Bước</a:t>
            </a:r>
            <a:r>
              <a:rPr lang="en-US" sz="2800" b="1" dirty="0">
                <a:latin typeface="Tahoma" panose="020B0604030504040204" pitchFamily="34" charset="0"/>
                <a:ea typeface="Tahoma" panose="020B0604030504040204" pitchFamily="34" charset="0"/>
                <a:cs typeface="Tahoma" panose="020B0604030504040204" pitchFamily="34" charset="0"/>
              </a:rPr>
              <a:t> 6</a:t>
            </a:r>
            <a:r>
              <a:rPr lang="en-US" sz="2800" dirty="0">
                <a:latin typeface="Tahoma" panose="020B0604030504040204" pitchFamily="34" charset="0"/>
                <a:ea typeface="Tahoma" panose="020B0604030504040204" pitchFamily="34" charset="0"/>
                <a:cs typeface="Tahoma" panose="020B0604030504040204" pitchFamily="34" charset="0"/>
              </a:rPr>
              <a:t>: </a:t>
            </a:r>
            <a:r>
              <a:rPr lang="vi-VN" sz="2800" dirty="0">
                <a:solidFill>
                  <a:srgbClr val="000000"/>
                </a:solidFill>
                <a:latin typeface="Tahoma" panose="020B0604030504040204" pitchFamily="34" charset="0"/>
                <a:ea typeface="Tahoma" panose="020B0604030504040204" pitchFamily="34" charset="0"/>
                <a:cs typeface="Tahoma" panose="020B0604030504040204" pitchFamily="34" charset="0"/>
              </a:rPr>
              <a:t>Để tránh bất kỳ lỗi nào khi tải chương trình của lên bảng, phải chọn đúng tên bảng Arduino, phù hợp với bảng được kết nối với máy tính.</a:t>
            </a:r>
            <a:endParaRPr lang="en-US" sz="28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a:p>
            <a:pPr marL="106363" algn="just">
              <a:defRPr/>
            </a:pPr>
            <a:endParaRPr lang="en-US" sz="28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B5579B2-D5EE-5C29-46F9-877179BA2B4D}"/>
              </a:ext>
            </a:extLst>
          </p:cNvPr>
          <p:cNvSpPr>
            <a:spLocks noGrp="1" noChangeArrowheads="1"/>
          </p:cNvSpPr>
          <p:nvPr>
            <p:ph type="title"/>
          </p:nvPr>
        </p:nvSpPr>
        <p:spPr>
          <a:xfrm>
            <a:off x="1524000" y="63500"/>
            <a:ext cx="9144000" cy="838200"/>
          </a:xfrm>
        </p:spPr>
        <p:txBody>
          <a:bodyPr anchor="ctr"/>
          <a:lstStyle/>
          <a:p>
            <a:pPr marL="223838" indent="-223838" algn="ctr">
              <a:defRPr/>
            </a:pPr>
            <a:r>
              <a:rPr lang="en-US" altLang="en-US" sz="4000" dirty="0">
                <a:solidFill>
                  <a:schemeClr val="bg2">
                    <a:lumMod val="10000"/>
                  </a:schemeClr>
                </a:solidFill>
                <a:latin typeface="Arial" panose="020B0604020202020204" pitchFamily="34" charset="0"/>
              </a:rPr>
              <a:t>2.4 </a:t>
            </a:r>
            <a:r>
              <a:rPr lang="en-US" altLang="en-US" sz="4000" dirty="0" err="1">
                <a:solidFill>
                  <a:schemeClr val="bg2">
                    <a:lumMod val="10000"/>
                  </a:schemeClr>
                </a:solidFill>
                <a:latin typeface="Arial" panose="020B0604020202020204" pitchFamily="34" charset="0"/>
              </a:rPr>
              <a:t>Các</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cảm</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biến</a:t>
            </a:r>
            <a:r>
              <a:rPr lang="en-US" altLang="en-US" sz="4000" dirty="0">
                <a:solidFill>
                  <a:schemeClr val="bg2">
                    <a:lumMod val="10000"/>
                  </a:schemeClr>
                </a:solidFill>
                <a:latin typeface="Arial" panose="020B0604020202020204" pitchFamily="34" charset="0"/>
              </a:rPr>
              <a:t> - </a:t>
            </a:r>
            <a:r>
              <a:rPr lang="en-US" altLang="en-US" sz="4000" dirty="0" err="1">
                <a:solidFill>
                  <a:schemeClr val="bg2">
                    <a:lumMod val="10000"/>
                  </a:schemeClr>
                </a:solidFill>
                <a:latin typeface="Arial" panose="020B0604020202020204" pitchFamily="34" charset="0"/>
              </a:rPr>
              <a:t>Định</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nghĩa</a:t>
            </a:r>
            <a:endParaRPr lang="en-US" altLang="en-US" sz="4000" dirty="0">
              <a:solidFill>
                <a:schemeClr val="bg2">
                  <a:lumMod val="1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7F2D2226-49A5-AF2C-7F34-D676C5EF445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752A5D-1A44-E489-3042-299A96D98B75}"/>
              </a:ext>
            </a:extLst>
          </p:cNvPr>
          <p:cNvSpPr txBox="1"/>
          <p:nvPr/>
        </p:nvSpPr>
        <p:spPr>
          <a:xfrm>
            <a:off x="1803400" y="1383323"/>
            <a:ext cx="9143999" cy="3046988"/>
          </a:xfrm>
          <a:prstGeom prst="rect">
            <a:avLst/>
          </a:prstGeom>
          <a:noFill/>
        </p:spPr>
        <p:txBody>
          <a:bodyPr wrap="square">
            <a:spAutoFit/>
          </a:bodyPr>
          <a:lstStyle/>
          <a:p>
            <a:pPr algn="just">
              <a:defRPr/>
            </a:pPr>
            <a:r>
              <a:rPr lang="en-US" sz="2400" b="1" dirty="0">
                <a:latin typeface="Tahoma" panose="020B0604030504040204" pitchFamily="34" charset="0"/>
                <a:ea typeface="Tahoma" panose="020B0604030504040204" pitchFamily="34" charset="0"/>
                <a:cs typeface="Tahoma" panose="020B0604030504040204" pitchFamily="34" charset="0"/>
              </a:rPr>
              <a:t>Sensor</a:t>
            </a:r>
            <a:r>
              <a:rPr lang="en-US" sz="2400" dirty="0">
                <a:latin typeface="Tahoma" panose="020B0604030504040204" pitchFamily="34" charset="0"/>
                <a:ea typeface="Tahoma" panose="020B0604030504040204" pitchFamily="34" charset="0"/>
                <a:cs typeface="Tahoma" panose="020B0604030504040204" pitchFamily="34" charset="0"/>
              </a:rPr>
              <a:t>: </a:t>
            </a:r>
          </a:p>
          <a:p>
            <a:pPr marL="342900" indent="-342900" algn="just">
              <a:buFontTx/>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Là</a:t>
            </a:r>
            <a:r>
              <a:rPr lang="en-US" sz="2400" dirty="0">
                <a:latin typeface="Tahoma" panose="020B0604030504040204" pitchFamily="34" charset="0"/>
                <a:ea typeface="Tahoma" panose="020B0604030504040204" pitchFamily="34" charset="0"/>
                <a:cs typeface="Tahoma" panose="020B0604030504040204" pitchFamily="34" charset="0"/>
              </a:rPr>
              <a:t> m</a:t>
            </a:r>
            <a:r>
              <a:rPr lang="vi-VN" sz="2400" dirty="0">
                <a:latin typeface="Tahoma" panose="020B0604030504040204" pitchFamily="34" charset="0"/>
                <a:ea typeface="Tahoma" panose="020B0604030504040204" pitchFamily="34" charset="0"/>
                <a:cs typeface="Tahoma" panose="020B0604030504040204" pitchFamily="34" charset="0"/>
              </a:rPr>
              <a:t>ột bộ cảm biến phát hiện (các giác quan) những thay đổi trong điều kiện môi trường xung quanh hoặc trạng thái của một thiết bị hoặc hệ thống khác và chuyển tiếp hoặc xử lý thông tin này theo một cách nhất định</a:t>
            </a:r>
            <a:r>
              <a:rPr lang="en-US" sz="2400" dirty="0">
                <a:latin typeface="Tahoma" panose="020B0604030504040204" pitchFamily="34" charset="0"/>
                <a:ea typeface="Tahoma" panose="020B0604030504040204" pitchFamily="34" charset="0"/>
                <a:cs typeface="Tahoma" panose="020B0604030504040204" pitchFamily="34" charset="0"/>
              </a:rPr>
              <a:t>.</a:t>
            </a:r>
          </a:p>
          <a:p>
            <a:pPr algn="just">
              <a:defRPr/>
            </a:pPr>
            <a:r>
              <a:rPr lang="en-US" sz="2400" i="1" dirty="0" err="1">
                <a:solidFill>
                  <a:srgbClr val="000000"/>
                </a:solidFill>
                <a:highlight>
                  <a:srgbClr val="FFFF00"/>
                </a:highlight>
                <a:latin typeface="Tahoma" panose="020B0604030504040204" pitchFamily="34" charset="0"/>
                <a:ea typeface="Tahoma" panose="020B0604030504040204" pitchFamily="34" charset="0"/>
                <a:cs typeface="Tahoma" panose="020B0604030504040204" pitchFamily="34" charset="0"/>
              </a:rPr>
              <a:t>Khác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a:t>
            </a:r>
          </a:p>
          <a:p>
            <a:pPr marL="342900" indent="-342900" algn="just">
              <a:buFontTx/>
              <a:buChar char="-"/>
              <a:defRPr/>
            </a:pP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Là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m</a:t>
            </a:r>
            <a:r>
              <a:rPr lang="vi-VN" sz="2400" dirty="0">
                <a:solidFill>
                  <a:srgbClr val="000000"/>
                </a:solidFill>
                <a:latin typeface="Tahoma" panose="020B0604030504040204" pitchFamily="34" charset="0"/>
                <a:ea typeface="Tahoma" panose="020B0604030504040204" pitchFamily="34" charset="0"/>
                <a:cs typeface="Tahoma" panose="020B0604030504040204" pitchFamily="34" charset="0"/>
              </a:rPr>
              <a:t>ột thiết bị phát hiện hoặc đo lường một thuộc tính vật lý và ghi lại, chỉ ra hoặc phản hồi lại nó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A524736A-A061-7F61-B477-1AB85FACD3D5}"/>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Calibri" panose="020F0502020204030204" pitchFamily="34" charset="0"/>
              </a:rPr>
              <a:t>Bộ</a:t>
            </a:r>
            <a:r>
              <a:rPr lang="en-US" altLang="en-US" sz="4000" dirty="0">
                <a:latin typeface="Calibri" panose="020F0502020204030204" pitchFamily="34" charset="0"/>
              </a:rPr>
              <a:t> </a:t>
            </a:r>
            <a:r>
              <a:rPr lang="en-US" altLang="en-US" sz="4000" dirty="0" err="1">
                <a:latin typeface="Calibri" panose="020F0502020204030204" pitchFamily="34" charset="0"/>
              </a:rPr>
              <a:t>chuyển</a:t>
            </a:r>
            <a:r>
              <a:rPr lang="en-US" altLang="en-US" sz="4000" dirty="0">
                <a:latin typeface="Calibri" panose="020F0502020204030204" pitchFamily="34" charset="0"/>
              </a:rPr>
              <a:t> </a:t>
            </a:r>
            <a:r>
              <a:rPr lang="en-US" altLang="en-US" sz="4000" dirty="0" err="1">
                <a:latin typeface="Calibri" panose="020F0502020204030204" pitchFamily="34" charset="0"/>
              </a:rPr>
              <a:t>đổi</a:t>
            </a:r>
            <a:r>
              <a:rPr lang="en-US" altLang="en-US" sz="4000" dirty="0">
                <a:latin typeface="Calibri" panose="020F0502020204030204" pitchFamily="34" charset="0"/>
              </a:rPr>
              <a:t> (Transducers)</a:t>
            </a:r>
          </a:p>
        </p:txBody>
      </p:sp>
      <p:cxnSp>
        <p:nvCxnSpPr>
          <p:cNvPr id="7" name="Straight Connector 6">
            <a:extLst>
              <a:ext uri="{FF2B5EF4-FFF2-40B4-BE49-F238E27FC236}">
                <a16:creationId xmlns:a16="http://schemas.microsoft.com/office/drawing/2014/main" id="{6FBB0A52-B88F-C579-9FA2-1BAF80C6602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9204" name="TextBox 7">
            <a:extLst>
              <a:ext uri="{FF2B5EF4-FFF2-40B4-BE49-F238E27FC236}">
                <a16:creationId xmlns:a16="http://schemas.microsoft.com/office/drawing/2014/main" id="{BA194210-BDBA-655D-0023-DF92C3F35864}"/>
              </a:ext>
            </a:extLst>
          </p:cNvPr>
          <p:cNvSpPr txBox="1">
            <a:spLocks noChangeArrowheads="1"/>
          </p:cNvSpPr>
          <p:nvPr/>
        </p:nvSpPr>
        <p:spPr bwMode="auto">
          <a:xfrm>
            <a:off x="2171700" y="1536701"/>
            <a:ext cx="7848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Transducers: </a:t>
            </a:r>
            <a:r>
              <a:rPr lang="en-US" altLang="en-US" sz="2400" dirty="0" err="1"/>
              <a:t>Là</a:t>
            </a:r>
            <a:r>
              <a:rPr lang="en-US" altLang="en-US" sz="2400" dirty="0"/>
              <a:t> </a:t>
            </a:r>
            <a:r>
              <a:rPr lang="vi-VN" altLang="en-US" sz="2400" dirty="0"/>
              <a:t>chuyển đổi hoặc truyền năng lượng của </a:t>
            </a:r>
            <a:r>
              <a:rPr lang="en-US" altLang="en-US" sz="2400" dirty="0" err="1"/>
              <a:t>dạng</a:t>
            </a:r>
            <a:r>
              <a:rPr lang="vi-VN" altLang="en-US" sz="2400" dirty="0"/>
              <a:t> này </a:t>
            </a:r>
            <a:r>
              <a:rPr lang="en-US" altLang="en-US" sz="2400" dirty="0"/>
              <a:t>sang </a:t>
            </a:r>
            <a:r>
              <a:rPr lang="en-US" altLang="en-US" sz="2400" dirty="0" err="1"/>
              <a:t>dạng</a:t>
            </a:r>
            <a:r>
              <a:rPr lang="vi-VN" altLang="en-US" sz="2400" dirty="0"/>
              <a:t> khác.</a:t>
            </a:r>
            <a:endParaRPr lang="en-US" altLang="en-US" sz="2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B8024A1-481E-B742-6EEC-9115E1EDD953}"/>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Đặc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điểm</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53B643D8-15BE-7812-017C-16C854D9D22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252" name="TextBox 5">
            <a:extLst>
              <a:ext uri="{FF2B5EF4-FFF2-40B4-BE49-F238E27FC236}">
                <a16:creationId xmlns:a16="http://schemas.microsoft.com/office/drawing/2014/main" id="{23AAB99A-2A01-D4CF-A7E9-2E00420BEA37}"/>
              </a:ext>
            </a:extLst>
          </p:cNvPr>
          <p:cNvSpPr txBox="1">
            <a:spLocks noChangeArrowheads="1"/>
          </p:cNvSpPr>
          <p:nvPr/>
        </p:nvSpPr>
        <p:spPr bwMode="auto">
          <a:xfrm>
            <a:off x="1524000" y="1373749"/>
            <a:ext cx="96832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Nó chỉ nhạy cảm với đặc tính đo được (ví dụ: Một cảm biến nhiệt độ cảm nhận nhiệt độ môi trường xung quanh của một căn phòng.)</a:t>
            </a:r>
          </a:p>
          <a:p>
            <a:pPr>
              <a:spcBef>
                <a:spcPct val="0"/>
              </a:spcBef>
              <a:buClrTx/>
              <a:buSzTx/>
              <a:buFontTx/>
              <a:buNone/>
            </a:pPr>
            <a:r>
              <a:rPr lang="en-US" altLang="en-US" sz="2400" dirty="0"/>
              <a:t>- </a:t>
            </a:r>
            <a:r>
              <a:rPr lang="vi-VN" altLang="en-US" sz="2400" dirty="0"/>
              <a:t>Nó không nhạy cảm với bất kỳ đặc tính nào khác có thể gặp phải trong ứng dụng của nó (ví dụ: Cảm biến nhiệt độ không bận tâm về ánh sáng hoặc áp suất trong khi cảm nhận nhiệt độ.)</a:t>
            </a:r>
          </a:p>
          <a:p>
            <a:pPr>
              <a:spcBef>
                <a:spcPct val="0"/>
              </a:spcBef>
              <a:buClrTx/>
              <a:buSzTx/>
              <a:buFontTx/>
              <a:buNone/>
            </a:pPr>
            <a:r>
              <a:rPr lang="en-US" altLang="en-US" sz="2400" dirty="0"/>
              <a:t>- </a:t>
            </a:r>
            <a:r>
              <a:rPr lang="vi-VN" altLang="en-US" sz="2400" dirty="0"/>
              <a:t>Nó không ảnh hưởng đến đặc tính được đo (ví dụ, việc đo nhiệt độ không làm giảm hoặc tăng nhiệt độ).</a:t>
            </a:r>
            <a:endParaRPr lang="en-US" altLang="en-US" sz="2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1CE61F59-7B03-DC2D-B1ED-DED409B88D1F}"/>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Độ</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phân</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giải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3F56B3C7-4CA0-0306-8F5D-FDD4D2DFAF8F}"/>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3300" name="TextBox 7">
            <a:extLst>
              <a:ext uri="{FF2B5EF4-FFF2-40B4-BE49-F238E27FC236}">
                <a16:creationId xmlns:a16="http://schemas.microsoft.com/office/drawing/2014/main" id="{E89E1D7D-3211-D421-5253-66B50779E1E5}"/>
              </a:ext>
            </a:extLst>
          </p:cNvPr>
          <p:cNvSpPr txBox="1">
            <a:spLocks noChangeArrowheads="1"/>
          </p:cNvSpPr>
          <p:nvPr/>
        </p:nvSpPr>
        <p:spPr bwMode="auto">
          <a:xfrm>
            <a:off x="1803400" y="1536701"/>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Độ phân giải của cảm biến là sự thay đổi nhỏ nhất mà nó có thể phát hiện ra ở đại lượng mà nó đang đo.</a:t>
            </a:r>
          </a:p>
          <a:p>
            <a:pPr>
              <a:spcBef>
                <a:spcPct val="0"/>
              </a:spcBef>
              <a:buClrTx/>
              <a:buSzTx/>
              <a:buFontTx/>
              <a:buNone/>
            </a:pPr>
            <a:r>
              <a:rPr lang="en-US" altLang="en-US" sz="2400" dirty="0"/>
              <a:t>- </a:t>
            </a:r>
            <a:r>
              <a:rPr lang="vi-VN" altLang="en-US" sz="2400" dirty="0"/>
              <a:t>Độ phân giải của cảm biến có đầu ra kỹ thuật số thường là độ phân giải nhỏ nhất mà đầu ra kỹ thuật số có khả năng xử lý.</a:t>
            </a:r>
          </a:p>
          <a:p>
            <a:pPr>
              <a:spcBef>
                <a:spcPct val="0"/>
              </a:spcBef>
              <a:buClrTx/>
              <a:buSzTx/>
              <a:buFontTx/>
              <a:buNone/>
            </a:pPr>
            <a:r>
              <a:rPr lang="en-US" altLang="en-US" sz="2400" dirty="0"/>
              <a:t>- </a:t>
            </a:r>
            <a:r>
              <a:rPr lang="vi-VN" altLang="en-US" sz="2400" dirty="0"/>
              <a:t>Độ phân giải của cảm biến càng nhiều thì độ chính xác của nó càng chính xác.</a:t>
            </a:r>
            <a:endParaRPr lang="en-US" altLang="en-US" sz="2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973214AF-9CAC-FB38-F232-69A23DBB2E59}"/>
              </a:ext>
            </a:extLst>
          </p:cNvPr>
          <p:cNvSpPr>
            <a:spLocks noGrp="1" noChangeArrowheads="1"/>
          </p:cNvSpPr>
          <p:nvPr>
            <p:ph type="title"/>
          </p:nvPr>
        </p:nvSpPr>
        <p:spPr>
          <a:xfrm>
            <a:off x="1524000" y="35366"/>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Các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loại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r>
              <a:rPr lang="en-US" altLang="en-US" sz="4000" dirty="0">
                <a:latin typeface="Tahoma" panose="020B0604030504040204" pitchFamily="34" charset="0"/>
                <a:ea typeface="Tahoma" panose="020B0604030504040204" pitchFamily="34" charset="0"/>
                <a:cs typeface="Tahoma" panose="020B0604030504040204" pitchFamily="34" charset="0"/>
              </a:rPr>
              <a:t> - Analog Sensors</a:t>
            </a:r>
          </a:p>
        </p:txBody>
      </p:sp>
      <p:cxnSp>
        <p:nvCxnSpPr>
          <p:cNvPr id="7" name="Straight Connector 6">
            <a:extLst>
              <a:ext uri="{FF2B5EF4-FFF2-40B4-BE49-F238E27FC236}">
                <a16:creationId xmlns:a16="http://schemas.microsoft.com/office/drawing/2014/main" id="{E06DB501-8DC9-530A-7DCA-EDD832EFD061}"/>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5348" name="Picture 2">
            <a:extLst>
              <a:ext uri="{FF2B5EF4-FFF2-40B4-BE49-F238E27FC236}">
                <a16:creationId xmlns:a16="http://schemas.microsoft.com/office/drawing/2014/main" id="{F7D1B139-E383-9191-D8C8-2C11F79A4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857" y="1536700"/>
            <a:ext cx="2490787"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9" name="TextBox 8">
            <a:extLst>
              <a:ext uri="{FF2B5EF4-FFF2-40B4-BE49-F238E27FC236}">
                <a16:creationId xmlns:a16="http://schemas.microsoft.com/office/drawing/2014/main" id="{FEFF0433-43AB-EF3F-7193-2343009E7BF9}"/>
              </a:ext>
            </a:extLst>
          </p:cNvPr>
          <p:cNvSpPr txBox="1">
            <a:spLocks noChangeArrowheads="1"/>
          </p:cNvSpPr>
          <p:nvPr/>
        </p:nvSpPr>
        <p:spPr bwMode="auto">
          <a:xfrm>
            <a:off x="1790700" y="1536700"/>
            <a:ext cx="62611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b="1" dirty="0"/>
              <a:t>- </a:t>
            </a:r>
            <a:r>
              <a:rPr lang="vi-VN" altLang="en-US" sz="2400" b="1" dirty="0"/>
              <a:t>Cảm biến tương tự </a:t>
            </a:r>
            <a:r>
              <a:rPr lang="vi-VN" altLang="en-US" sz="2400" dirty="0"/>
              <a:t>tạo ra tín hiệu đầu ra liên tục hoặc điện áp thường tỷ lệ với đại lượng được đo.</a:t>
            </a:r>
          </a:p>
          <a:p>
            <a:pPr algn="just">
              <a:spcBef>
                <a:spcPct val="0"/>
              </a:spcBef>
              <a:buClrTx/>
              <a:buSzTx/>
              <a:buFontTx/>
              <a:buNone/>
            </a:pPr>
            <a:r>
              <a:rPr lang="en-US" altLang="en-US" sz="2400" dirty="0"/>
              <a:t>- </a:t>
            </a:r>
            <a:r>
              <a:rPr lang="vi-VN" altLang="en-US" sz="2400" dirty="0"/>
              <a:t>Các đại lượng vật lý như Nhiệt độ, Tốc độ, Áp suất, Độ dịch chuyển, v.v ... đều là các đại lượng tương tự vì chúng có xu hướng liên tục trong tự nhiên.</a:t>
            </a:r>
          </a:p>
          <a:p>
            <a:pPr algn="just">
              <a:spcBef>
                <a:spcPct val="0"/>
              </a:spcBef>
              <a:buClrTx/>
              <a:buSzTx/>
              <a:buFontTx/>
              <a:buNone/>
            </a:pPr>
            <a:r>
              <a:rPr lang="vi-VN" altLang="en-US" sz="2400" b="1" i="1" dirty="0"/>
              <a:t>Ví dụ, </a:t>
            </a:r>
            <a:r>
              <a:rPr lang="vi-VN" altLang="en-US" sz="2400" dirty="0"/>
              <a:t>nhiệt độ của chất lỏng có thể được đo bằng nhiệt kế hoặc cặp nhiệt điện</a:t>
            </a:r>
            <a:endParaRPr lang="en-US" altLang="en-US" sz="2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AFC89650-C36C-AB3E-8555-474C92DFC684}"/>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Các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loại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r>
              <a:rPr lang="en-US" altLang="en-US" sz="4000" dirty="0">
                <a:latin typeface="Tahoma" panose="020B0604030504040204" pitchFamily="34" charset="0"/>
                <a:ea typeface="Tahoma" panose="020B0604030504040204" pitchFamily="34" charset="0"/>
                <a:cs typeface="Tahoma" panose="020B0604030504040204" pitchFamily="34" charset="0"/>
              </a:rPr>
              <a:t> - Digital Sensors</a:t>
            </a:r>
          </a:p>
        </p:txBody>
      </p:sp>
      <p:cxnSp>
        <p:nvCxnSpPr>
          <p:cNvPr id="7" name="Straight Connector 6">
            <a:extLst>
              <a:ext uri="{FF2B5EF4-FFF2-40B4-BE49-F238E27FC236}">
                <a16:creationId xmlns:a16="http://schemas.microsoft.com/office/drawing/2014/main" id="{DC3C0B12-E840-A23F-61A7-47024089B2B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7396" name="TextBox 7">
            <a:extLst>
              <a:ext uri="{FF2B5EF4-FFF2-40B4-BE49-F238E27FC236}">
                <a16:creationId xmlns:a16="http://schemas.microsoft.com/office/drawing/2014/main" id="{CF225ABC-AAAB-6963-F837-FA07F6653F23}"/>
              </a:ext>
            </a:extLst>
          </p:cNvPr>
          <p:cNvSpPr txBox="1">
            <a:spLocks noChangeArrowheads="1"/>
          </p:cNvSpPr>
          <p:nvPr/>
        </p:nvSpPr>
        <p:spPr bwMode="auto">
          <a:xfrm>
            <a:off x="1803400" y="1326955"/>
            <a:ext cx="9379241"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vi-VN" altLang="en-US" sz="2400" b="1" dirty="0"/>
              <a:t>Bộ cảm biến kỹ thuật số </a:t>
            </a:r>
            <a:r>
              <a:rPr lang="vi-VN" altLang="en-US" sz="2400" dirty="0"/>
              <a:t>tạo ra tín hiệu đầu ra kỹ thuật số rời rạc hoặc điện áp là một đại diện kỹ thuật số của đại lượng được đo.</a:t>
            </a:r>
          </a:p>
          <a:p>
            <a:pPr algn="just">
              <a:spcBef>
                <a:spcPct val="0"/>
              </a:spcBef>
              <a:buClrTx/>
              <a:buSzTx/>
              <a:buFontTx/>
              <a:buNone/>
            </a:pPr>
            <a:r>
              <a:rPr lang="en-US" altLang="en-US" sz="2400" dirty="0"/>
              <a:t>- </a:t>
            </a:r>
            <a:r>
              <a:rPr lang="vi-VN" altLang="en-US" sz="2400" dirty="0"/>
              <a:t>Cảm biến kỹ thuật số tạo ra tín hiệu đầu ra </a:t>
            </a:r>
            <a:r>
              <a:rPr lang="vi-VN" altLang="en-US" sz="2400" b="1" dirty="0"/>
              <a:t>nhị phân </a:t>
            </a:r>
            <a:r>
              <a:rPr lang="vi-VN" altLang="en-US" sz="2400" dirty="0"/>
              <a:t>ở dạng logic “1” hoặc logic “0”, (“BẬT” hoặc “TẮT”).</a:t>
            </a:r>
          </a:p>
          <a:p>
            <a:pPr algn="just">
              <a:spcBef>
                <a:spcPct val="0"/>
              </a:spcBef>
              <a:buClrTx/>
              <a:buSzTx/>
              <a:buFontTx/>
              <a:buNone/>
            </a:pPr>
            <a:r>
              <a:rPr lang="en-US" altLang="en-US" sz="2400" dirty="0"/>
              <a:t>- </a:t>
            </a:r>
            <a:r>
              <a:rPr lang="vi-VN" altLang="en-US" sz="2400" dirty="0"/>
              <a:t>Tín hiệu kỹ thuật số chỉ </a:t>
            </a:r>
            <a:r>
              <a:rPr lang="vi-VN" altLang="en-US" sz="2400" b="1" dirty="0"/>
              <a:t>tạo ra các giá trị rời rạc </a:t>
            </a:r>
            <a:r>
              <a:rPr lang="vi-VN" altLang="en-US" sz="2400" dirty="0"/>
              <a:t>(không liên tục), có thể được xuất ra dưới dạng một “bit” duy nhất (truyền nối tiếp) hoặc bằng cách kết hợp các bit để tạo ra một đầu ra “byte” duy nhất (truyền song song).</a:t>
            </a:r>
            <a:endParaRPr lang="en-US"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2346F1B-8E7A-56C7-24D9-4BDD659814E3}"/>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tiêu</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đề</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tt</a:t>
            </a:r>
            <a:r>
              <a:rPr lang="en-US" altLang="en-US" b="1" dirty="0">
                <a:latin typeface="Tahoma" panose="020B0604030504040204" pitchFamily="34" charset="0"/>
                <a:ea typeface="Tahoma" panose="020B0604030504040204" pitchFamily="34" charset="0"/>
                <a:cs typeface="Tahoma" panose="020B0604030504040204" pitchFamily="34" charset="0"/>
              </a:rPr>
              <a:t>)</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B42E2022-D7FA-D287-6E1D-05E32329800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1508" name="Picture 3">
            <a:extLst>
              <a:ext uri="{FF2B5EF4-FFF2-40B4-BE49-F238E27FC236}">
                <a16:creationId xmlns:a16="http://schemas.microsoft.com/office/drawing/2014/main" id="{2F653251-1F93-0952-F44C-B99431545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4" y="1782764"/>
            <a:ext cx="8916987"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CE7ED81E-87D4-5F17-48D4-8FF002B2AB1F}"/>
              </a:ext>
            </a:extLst>
          </p:cNvPr>
          <p:cNvSpPr>
            <a:spLocks noGrp="1" noChangeArrowheads="1"/>
          </p:cNvSpPr>
          <p:nvPr>
            <p:ph type="title"/>
          </p:nvPr>
        </p:nvSpPr>
        <p:spPr>
          <a:xfrm>
            <a:off x="1524000" y="63500"/>
            <a:ext cx="9144000" cy="838200"/>
          </a:xfrm>
        </p:spPr>
        <p:txBody>
          <a:bodyPr anchor="ctr"/>
          <a:lstStyle/>
          <a:p>
            <a:pPr marL="223838" indent="-223838" algn="ctr"/>
            <a:r>
              <a:rPr lang="vi-VN" altLang="en-US" sz="4000">
                <a:latin typeface="Calibri" panose="020F0502020204030204" pitchFamily="34" charset="0"/>
              </a:rPr>
              <a:t>Cảm biến vô hướng</a:t>
            </a:r>
            <a:r>
              <a:rPr lang="en-US" altLang="en-US" sz="4000">
                <a:latin typeface="Calibri" panose="020F0502020204030204" pitchFamily="34" charset="0"/>
              </a:rPr>
              <a:t>- Scalar Sensors</a:t>
            </a:r>
          </a:p>
        </p:txBody>
      </p:sp>
      <p:cxnSp>
        <p:nvCxnSpPr>
          <p:cNvPr id="7" name="Straight Connector 6">
            <a:extLst>
              <a:ext uri="{FF2B5EF4-FFF2-40B4-BE49-F238E27FC236}">
                <a16:creationId xmlns:a16="http://schemas.microsoft.com/office/drawing/2014/main" id="{5C7B62F4-2C53-59E3-A78C-FEDEE5358E2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9444" name="TextBox 5">
            <a:extLst>
              <a:ext uri="{FF2B5EF4-FFF2-40B4-BE49-F238E27FC236}">
                <a16:creationId xmlns:a16="http://schemas.microsoft.com/office/drawing/2014/main" id="{9343C2AF-2D09-01FB-1B9A-C83198A29045}"/>
              </a:ext>
            </a:extLst>
          </p:cNvPr>
          <p:cNvSpPr txBox="1">
            <a:spLocks noChangeArrowheads="1"/>
          </p:cNvSpPr>
          <p:nvPr/>
        </p:nvSpPr>
        <p:spPr bwMode="auto">
          <a:xfrm>
            <a:off x="1351478" y="1398979"/>
            <a:ext cx="974226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b="1" dirty="0"/>
              <a:t>Cảm biến vô hướng </a:t>
            </a:r>
            <a:r>
              <a:rPr lang="vi-VN" altLang="en-US" sz="2400" dirty="0"/>
              <a:t>tạo ra tín hiệu đầu ra hoặc điện áp thường tỷ lệ với độ lớn của đại lượng được đo.</a:t>
            </a:r>
          </a:p>
          <a:p>
            <a:pPr>
              <a:spcBef>
                <a:spcPct val="0"/>
              </a:spcBef>
              <a:buClrTx/>
              <a:buSzTx/>
              <a:buFontTx/>
              <a:buNone/>
            </a:pPr>
            <a:r>
              <a:rPr lang="en-US" altLang="en-US" sz="2400" dirty="0"/>
              <a:t>- </a:t>
            </a:r>
            <a:r>
              <a:rPr lang="vi-VN" altLang="en-US" sz="2400" dirty="0"/>
              <a:t>Các đại lượng vật lý như nhiệt độ, màu sắc, áp suất, biến dạng, v.v. đều là đại lượng vô hướng vì chỉ độ lớn của chúng là đủ để truyền tải một thông tin.</a:t>
            </a:r>
          </a:p>
          <a:p>
            <a:pPr>
              <a:spcBef>
                <a:spcPct val="0"/>
              </a:spcBef>
              <a:buClrTx/>
              <a:buSzTx/>
              <a:buFontTx/>
              <a:buNone/>
            </a:pPr>
            <a:r>
              <a:rPr lang="vi-VN" altLang="en-US" sz="2400" b="1" i="1" dirty="0"/>
              <a:t>Ví dụ</a:t>
            </a:r>
            <a:r>
              <a:rPr lang="vi-VN" altLang="en-US" sz="2400" dirty="0"/>
              <a:t>, nhiệt độ của một căn phòng có thể được đo bằng nhiệt kế hoặc cặp nhiệt điện, phản ứng với sự thay đổi nhiệt độ bất kể hướng của cảm biến hay hướng của nó.</a:t>
            </a:r>
            <a:endParaRPr lang="en-US" altLang="en-US" sz="2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27B9D32E-E2D5-162E-2377-26BEA8C8D95A}"/>
              </a:ext>
            </a:extLst>
          </p:cNvPr>
          <p:cNvSpPr>
            <a:spLocks noGrp="1" noChangeArrowheads="1"/>
          </p:cNvSpPr>
          <p:nvPr>
            <p:ph type="title"/>
          </p:nvPr>
        </p:nvSpPr>
        <p:spPr>
          <a:xfrm>
            <a:off x="1524000" y="63500"/>
            <a:ext cx="9144000" cy="838200"/>
          </a:xfrm>
        </p:spPr>
        <p:txBody>
          <a:bodyPr anchor="ctr"/>
          <a:lstStyle/>
          <a:p>
            <a:pPr marL="223838" indent="-223838" algn="ctr"/>
            <a:r>
              <a:rPr lang="vi-VN" altLang="en-US" sz="4000" dirty="0">
                <a:latin typeface="Arial" panose="020B0604020202020204" pitchFamily="34" charset="0"/>
                <a:cs typeface="Arial" panose="020B0604020202020204" pitchFamily="34" charset="0"/>
              </a:rPr>
              <a:t>Cảm biến </a:t>
            </a:r>
            <a:r>
              <a:rPr lang="en-US" altLang="en-US" sz="4000" dirty="0" err="1">
                <a:latin typeface="Arial" panose="020B0604020202020204" pitchFamily="34" charset="0"/>
                <a:cs typeface="Arial" panose="020B0604020202020204" pitchFamily="34" charset="0"/>
              </a:rPr>
              <a:t>có</a:t>
            </a:r>
            <a:r>
              <a:rPr lang="vi-VN" altLang="en-US" sz="4000" dirty="0">
                <a:latin typeface="Arial" panose="020B0604020202020204" pitchFamily="34" charset="0"/>
                <a:cs typeface="Arial" panose="020B0604020202020204" pitchFamily="34" charset="0"/>
              </a:rPr>
              <a:t> hướng</a:t>
            </a:r>
            <a:r>
              <a:rPr lang="en-US" altLang="en-US" sz="4000" dirty="0">
                <a:latin typeface="Arial" panose="020B0604020202020204" pitchFamily="34" charset="0"/>
                <a:cs typeface="Arial" panose="020B0604020202020204" pitchFamily="34" charset="0"/>
              </a:rPr>
              <a:t>- </a:t>
            </a:r>
            <a:r>
              <a:rPr lang="vi-VN" altLang="en-US" sz="4000" dirty="0">
                <a:latin typeface="Arial" panose="020B0604020202020204" pitchFamily="34" charset="0"/>
                <a:cs typeface="Arial" panose="020B0604020202020204" pitchFamily="34" charset="0"/>
              </a:rPr>
              <a:t> Vector </a:t>
            </a:r>
            <a:r>
              <a:rPr lang="en-US" altLang="en-US" sz="4000" dirty="0">
                <a:latin typeface="Arial" panose="020B0604020202020204" pitchFamily="34" charset="0"/>
                <a:cs typeface="Arial" panose="020B0604020202020204" pitchFamily="34" charset="0"/>
              </a:rPr>
              <a:t>Sensors</a:t>
            </a:r>
          </a:p>
        </p:txBody>
      </p:sp>
      <p:cxnSp>
        <p:nvCxnSpPr>
          <p:cNvPr id="7" name="Straight Connector 6">
            <a:extLst>
              <a:ext uri="{FF2B5EF4-FFF2-40B4-BE49-F238E27FC236}">
                <a16:creationId xmlns:a16="http://schemas.microsoft.com/office/drawing/2014/main" id="{0EF41041-FCA6-97E5-5CA4-DD9BF2C0BE8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1492" name="TextBox 7">
            <a:extLst>
              <a:ext uri="{FF2B5EF4-FFF2-40B4-BE49-F238E27FC236}">
                <a16:creationId xmlns:a16="http://schemas.microsoft.com/office/drawing/2014/main" id="{B57EBF58-D911-194E-F7D7-24C8C6E7E998}"/>
              </a:ext>
            </a:extLst>
          </p:cNvPr>
          <p:cNvSpPr txBox="1">
            <a:spLocks noChangeArrowheads="1"/>
          </p:cNvSpPr>
          <p:nvPr/>
        </p:nvSpPr>
        <p:spPr bwMode="auto">
          <a:xfrm>
            <a:off x="2044700" y="1330619"/>
            <a:ext cx="86233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b="1" dirty="0"/>
              <a:t>- </a:t>
            </a:r>
            <a:r>
              <a:rPr lang="vi-VN" altLang="en-US" sz="2400" b="1" dirty="0"/>
              <a:t>Bộ </a:t>
            </a:r>
            <a:r>
              <a:rPr lang="en-US" altLang="en-US" sz="2400" b="1" dirty="0"/>
              <a:t>c</a:t>
            </a:r>
            <a:r>
              <a:rPr lang="vi-VN" altLang="en-US" sz="2400" b="1" dirty="0"/>
              <a:t>ảm biến có hướng</a:t>
            </a:r>
            <a:r>
              <a:rPr lang="en-US" altLang="en-US" sz="2400" dirty="0"/>
              <a:t> </a:t>
            </a:r>
            <a:r>
              <a:rPr lang="vi-VN" altLang="en-US" sz="2400" dirty="0"/>
              <a:t>tạo ra tín hiệu đầu ra hoặc điện áp thường tỷ lệ với độ lớn, hướng, cũng như hướng của đại lượng được đo.</a:t>
            </a:r>
          </a:p>
          <a:p>
            <a:pPr>
              <a:spcBef>
                <a:spcPct val="0"/>
              </a:spcBef>
              <a:buClrTx/>
              <a:buSzTx/>
              <a:buFontTx/>
              <a:buNone/>
            </a:pPr>
            <a:r>
              <a:rPr lang="en-US" altLang="en-US" sz="2400" dirty="0"/>
              <a:t>- </a:t>
            </a:r>
            <a:r>
              <a:rPr lang="vi-VN" altLang="en-US" sz="2400" dirty="0"/>
              <a:t>Các đại lượng vật lý như âm thanh, hình ảnh, vận tốc, gia tốc, định hướng, ... đều là các đại lượng vectơ, vì chỉ độ lớn của chúng là không đủ để truyền tải thông tin đầy đủ.</a:t>
            </a:r>
            <a:endParaRPr lang="en-US" altLang="en-US" sz="2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0C457D15-762B-ACD0-0807-2AA17F1CAE4F}"/>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Các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loại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2DC9F321-6DAB-D3B5-0BFE-4EBE7E7E145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3540" name="Picture 2">
            <a:extLst>
              <a:ext uri="{FF2B5EF4-FFF2-40B4-BE49-F238E27FC236}">
                <a16:creationId xmlns:a16="http://schemas.microsoft.com/office/drawing/2014/main" id="{DF9AF4CA-24CA-4270-FF2F-6A9F8DE4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536700"/>
            <a:ext cx="7696200"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92EEED2C-A0D0-30D7-9CE3-A06B61D7BF94}"/>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Các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loại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577691FE-A929-81A3-FBD3-FFE7288423E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5588" name="Picture 3">
            <a:extLst>
              <a:ext uri="{FF2B5EF4-FFF2-40B4-BE49-F238E27FC236}">
                <a16:creationId xmlns:a16="http://schemas.microsoft.com/office/drawing/2014/main" id="{63C11EA6-B306-9FBA-6867-19EFDCBD6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74738"/>
            <a:ext cx="9144000"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69E0FFA7-C49F-4F55-7FB9-AA40F1F592B3}"/>
              </a:ext>
            </a:extLst>
          </p:cNvPr>
          <p:cNvSpPr>
            <a:spLocks noGrp="1" noChangeArrowheads="1"/>
          </p:cNvSpPr>
          <p:nvPr>
            <p:ph type="title"/>
          </p:nvPr>
        </p:nvSpPr>
        <p:spPr>
          <a:xfrm>
            <a:off x="1524000" y="63500"/>
            <a:ext cx="9144000" cy="838200"/>
          </a:xfrm>
        </p:spPr>
        <p:txBody>
          <a:bodyPr anchor="ctr">
            <a:normAutofit fontScale="90000"/>
          </a:bodyPr>
          <a:lstStyle/>
          <a:p>
            <a:pPr marL="223838" indent="-223838" algn="ctr"/>
            <a:r>
              <a:rPr lang="en-US" altLang="en-US" sz="4000" dirty="0">
                <a:latin typeface="Tahoma" panose="020B0604030504040204" pitchFamily="34" charset="0"/>
                <a:ea typeface="Tahoma" panose="020B0604030504040204" pitchFamily="34" charset="0"/>
                <a:cs typeface="Tahoma" panose="020B0604030504040204" pitchFamily="34" charset="0"/>
              </a:rPr>
              <a:t>Sensorial Deviations - Sai </a:t>
            </a:r>
            <a:r>
              <a:rPr lang="en-US" altLang="en-US" sz="4000" dirty="0" err="1">
                <a:latin typeface="Tahoma" panose="020B0604030504040204" pitchFamily="34" charset="0"/>
                <a:ea typeface="Tahoma" panose="020B0604030504040204" pitchFamily="34" charset="0"/>
                <a:cs typeface="Tahoma" panose="020B0604030504040204" pitchFamily="34" charset="0"/>
              </a:rPr>
              <a:t>lệch</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quan</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9E9D33B0-3DB7-7AC4-B87B-F55ADF45B19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7636" name="TextBox 5">
            <a:extLst>
              <a:ext uri="{FF2B5EF4-FFF2-40B4-BE49-F238E27FC236}">
                <a16:creationId xmlns:a16="http://schemas.microsoft.com/office/drawing/2014/main" id="{C5179B74-2EDA-7E90-8F2B-E83F384C2AAD}"/>
              </a:ext>
            </a:extLst>
          </p:cNvPr>
          <p:cNvSpPr txBox="1">
            <a:spLocks noChangeArrowheads="1"/>
          </p:cNvSpPr>
          <p:nvPr/>
        </p:nvSpPr>
        <p:spPr bwMode="auto">
          <a:xfrm>
            <a:off x="1524000" y="1472419"/>
            <a:ext cx="963168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en-US" altLang="en-US" sz="2400" dirty="0" err="1"/>
              <a:t>Bởi</a:t>
            </a:r>
            <a:r>
              <a:rPr lang="en-US" altLang="en-US" sz="2400" dirty="0"/>
              <a:t> v</a:t>
            </a:r>
            <a:r>
              <a:rPr lang="vi-VN" altLang="en-US" sz="2400" dirty="0"/>
              <a:t>ì phạm vi của tín hiệu đầu ra luôn bị giới hạn, tín hiệu đầu ra cuối cùng sẽ đạt mức tối thiểu hoặc tối đa, khi đặc tính đo được vượt quá giới hạn. Phạm vi thang đo đầy đủ của cảm biến xác định các giá trị tối đa và nhỏ nhất của thuộc tính được đo.</a:t>
            </a:r>
          </a:p>
          <a:p>
            <a:pPr algn="just">
              <a:spcBef>
                <a:spcPct val="0"/>
              </a:spcBef>
              <a:buClrTx/>
              <a:buSzTx/>
              <a:buFontTx/>
              <a:buNone/>
            </a:pPr>
            <a:r>
              <a:rPr lang="en-US" altLang="en-US" sz="2400" dirty="0"/>
              <a:t>- </a:t>
            </a:r>
            <a:r>
              <a:rPr lang="vi-VN" altLang="en-US" sz="2400" dirty="0"/>
              <a:t>Độ nhạy của cảm biến trong điều kiện thực có thể khác với giá trị được chỉ định. Đây được gọi là </a:t>
            </a:r>
            <a:r>
              <a:rPr lang="vi-VN" altLang="en-US" sz="2400" b="1" dirty="0"/>
              <a:t>lỗi độ nhạy</a:t>
            </a:r>
            <a:r>
              <a:rPr lang="vi-VN" altLang="en-US" sz="2400" dirty="0"/>
              <a:t>.</a:t>
            </a:r>
          </a:p>
          <a:p>
            <a:pPr algn="just">
              <a:spcBef>
                <a:spcPct val="0"/>
              </a:spcBef>
              <a:buClrTx/>
              <a:buSzTx/>
              <a:buFontTx/>
              <a:buNone/>
            </a:pPr>
            <a:r>
              <a:rPr lang="en-US" altLang="en-US" sz="2400" dirty="0"/>
              <a:t>- </a:t>
            </a:r>
            <a:r>
              <a:rPr lang="vi-VN" altLang="en-US" sz="2400" dirty="0"/>
              <a:t>Nếu tín hiệu đầu ra khác với giá trị đúng bởi một hằng số, thì cảm biến có </a:t>
            </a:r>
            <a:r>
              <a:rPr lang="vi-VN" altLang="en-US" sz="2400" b="1" dirty="0"/>
              <a:t>lỗi bù </a:t>
            </a:r>
            <a:r>
              <a:rPr lang="vi-VN" altLang="en-US" sz="2400" dirty="0"/>
              <a:t>hoặc </a:t>
            </a:r>
            <a:r>
              <a:rPr lang="vi-VN" altLang="en-US" sz="2400" b="1" dirty="0"/>
              <a:t>sai lệch</a:t>
            </a:r>
            <a:endParaRPr lang="en-US" altLang="en-US" sz="2400" b="1"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0786F30F-1DED-E3D8-81F2-FBC2C594BD1E}"/>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a:latin typeface="Tahoma" panose="020B0604030504040204" pitchFamily="34" charset="0"/>
                <a:ea typeface="Tahoma" panose="020B0604030504040204" pitchFamily="34" charset="0"/>
                <a:cs typeface="Tahoma" panose="020B0604030504040204" pitchFamily="34" charset="0"/>
              </a:rPr>
              <a:t>Hysteresis Error – </a:t>
            </a:r>
            <a:r>
              <a:rPr lang="en-US" altLang="en-US" sz="4000" dirty="0" err="1">
                <a:latin typeface="Tahoma" panose="020B0604030504040204" pitchFamily="34" charset="0"/>
                <a:ea typeface="Tahoma" panose="020B0604030504040204" pitchFamily="34" charset="0"/>
                <a:cs typeface="Tahoma" panose="020B0604030504040204" pitchFamily="34" charset="0"/>
              </a:rPr>
              <a:t>Lỗi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trễ</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D2FC8AF0-4F1C-D48C-2797-B8F7AFEAC41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9684" name="TextBox 7">
            <a:extLst>
              <a:ext uri="{FF2B5EF4-FFF2-40B4-BE49-F238E27FC236}">
                <a16:creationId xmlns:a16="http://schemas.microsoft.com/office/drawing/2014/main" id="{ABF2C835-23BD-2186-2C27-6E799632B247}"/>
              </a:ext>
            </a:extLst>
          </p:cNvPr>
          <p:cNvSpPr txBox="1">
            <a:spLocks noChangeArrowheads="1"/>
          </p:cNvSpPr>
          <p:nvPr/>
        </p:nvSpPr>
        <p:spPr bwMode="auto">
          <a:xfrm>
            <a:off x="2209800" y="1689101"/>
            <a:ext cx="8178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a:t>- </a:t>
            </a:r>
            <a:r>
              <a:rPr lang="vi-VN" altLang="en-US" sz="2400" b="1"/>
              <a:t>Lỗi trễ </a:t>
            </a:r>
            <a:r>
              <a:rPr lang="vi-VN" altLang="en-US" sz="2400"/>
              <a:t>khiến giá trị đầu ra của cảm biến thay đổi tùy thuộc vào giá trị đầu vào trước đó của cảm biến.</a:t>
            </a:r>
          </a:p>
          <a:p>
            <a:pPr algn="just">
              <a:spcBef>
                <a:spcPct val="0"/>
              </a:spcBef>
              <a:buClrTx/>
              <a:buSzTx/>
              <a:buFontTx/>
              <a:buNone/>
            </a:pPr>
            <a:r>
              <a:rPr lang="en-US" altLang="en-US" sz="2400"/>
              <a:t>- </a:t>
            </a:r>
            <a:r>
              <a:rPr lang="vi-VN" altLang="en-US" sz="2400"/>
              <a:t>Nếu đầu ra của cảm biến khác nhau tùy thuộc vào giá trị đầu vào cụ thể bằng cách tăng hoặc giảm đầu vào thì cảm biến có lỗi trễ.</a:t>
            </a:r>
          </a:p>
          <a:p>
            <a:pPr algn="just">
              <a:spcBef>
                <a:spcPct val="0"/>
              </a:spcBef>
              <a:buClrTx/>
              <a:buSzTx/>
              <a:buFontTx/>
              <a:buNone/>
            </a:pPr>
            <a:r>
              <a:rPr lang="en-US" altLang="en-US" sz="2400"/>
              <a:t>- </a:t>
            </a:r>
            <a:r>
              <a:rPr lang="vi-VN" altLang="en-US" sz="2400"/>
              <a:t>Điển hình ở các loại cảm biến tương tự, cảm biến từ tính</a:t>
            </a:r>
            <a:r>
              <a:rPr lang="en-US" altLang="en-US" sz="2400"/>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F53333B-28F7-AB40-7C9A-C26B98A680B6}"/>
              </a:ext>
            </a:extLst>
          </p:cNvPr>
          <p:cNvSpPr>
            <a:spLocks noGrp="1" noChangeArrowheads="1"/>
          </p:cNvSpPr>
          <p:nvPr>
            <p:ph type="title"/>
          </p:nvPr>
        </p:nvSpPr>
        <p:spPr>
          <a:xfrm>
            <a:off x="1524000" y="63500"/>
            <a:ext cx="9144000" cy="838200"/>
          </a:xfrm>
        </p:spPr>
        <p:txBody>
          <a:bodyPr anchor="ctr"/>
          <a:lstStyle/>
          <a:p>
            <a:pPr marL="223838" indent="-223838" algn="ctr">
              <a:defRPr/>
            </a:pPr>
            <a:r>
              <a:rPr lang="en-US" altLang="en-US" sz="4000" dirty="0">
                <a:solidFill>
                  <a:schemeClr val="bg2">
                    <a:lumMod val="10000"/>
                  </a:schemeClr>
                </a:solidFill>
                <a:latin typeface="Arial" panose="020B0604020202020204" pitchFamily="34" charset="0"/>
              </a:rPr>
              <a:t>2.5 </a:t>
            </a:r>
            <a:r>
              <a:rPr lang="en-US" altLang="en-US" sz="4000" dirty="0" err="1">
                <a:solidFill>
                  <a:schemeClr val="bg2">
                    <a:lumMod val="10000"/>
                  </a:schemeClr>
                </a:solidFill>
                <a:latin typeface="Arial" panose="020B0604020202020204" pitchFamily="34" charset="0"/>
              </a:rPr>
              <a:t>Một</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số</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nền</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tảng</a:t>
            </a:r>
            <a:endParaRPr lang="en-US" altLang="en-US" sz="4000" dirty="0">
              <a:solidFill>
                <a:schemeClr val="bg2">
                  <a:lumMod val="1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536EC112-0634-4CA5-2995-51BFA7F3FF7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F281A60B-3B0D-2A03-381C-ACECBBD1E566}"/>
              </a:ext>
            </a:extLst>
          </p:cNvPr>
          <p:cNvSpPr txBox="1">
            <a:spLocks noChangeArrowheads="1"/>
          </p:cNvSpPr>
          <p:nvPr/>
        </p:nvSpPr>
        <p:spPr bwMode="auto">
          <a:xfrm>
            <a:off x="2209800" y="1946030"/>
            <a:ext cx="8178800" cy="2133600"/>
          </a:xfrm>
          <a:prstGeom prst="rect">
            <a:avLst/>
          </a:prstGeom>
          <a:noFill/>
          <a:ln>
            <a:noFill/>
          </a:ln>
          <a:effectLst/>
        </p:spPr>
        <p:txBody>
          <a:bodyPr anchor="ct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marL="354012" lvl="1" eaLnBrk="1" hangingPunct="1">
              <a:defRPr/>
            </a:pPr>
            <a:r>
              <a:rPr lang="en-US" altLang="en-US" sz="2500" dirty="0">
                <a:solidFill>
                  <a:schemeClr val="bg2">
                    <a:lumMod val="10000"/>
                  </a:schemeClr>
                </a:solidFill>
                <a:latin typeface="Arial" panose="020B0604020202020204" pitchFamily="34" charset="0"/>
              </a:rPr>
              <a:t> - WAMP-autobahn</a:t>
            </a:r>
          </a:p>
          <a:p>
            <a:pPr marL="354012" lvl="1" eaLnBrk="1" hangingPunct="1">
              <a:defRPr/>
            </a:pPr>
            <a:r>
              <a:rPr lang="en-US" altLang="en-US" sz="2500" dirty="0">
                <a:solidFill>
                  <a:schemeClr val="bg2">
                    <a:lumMod val="10000"/>
                  </a:schemeClr>
                </a:solidFill>
                <a:latin typeface="Arial" panose="020B0604020202020204" pitchFamily="34" charset="0"/>
              </a:rPr>
              <a:t> - Django</a:t>
            </a:r>
          </a:p>
          <a:p>
            <a:pPr marL="354012" lvl="1" eaLnBrk="1" hangingPunct="1">
              <a:defRPr/>
            </a:pPr>
            <a:r>
              <a:rPr lang="en-US" altLang="en-US" sz="2500" dirty="0">
                <a:solidFill>
                  <a:schemeClr val="bg2">
                    <a:lumMod val="10000"/>
                  </a:schemeClr>
                </a:solidFill>
                <a:latin typeface="Arial" panose="020B0604020202020204" pitchFamily="34" charset="0"/>
              </a:rPr>
              <a:t> - </a:t>
            </a:r>
            <a:r>
              <a:rPr lang="en-US" altLang="en-US" sz="2500" dirty="0" err="1">
                <a:solidFill>
                  <a:schemeClr val="bg2">
                    <a:lumMod val="10000"/>
                  </a:schemeClr>
                </a:solidFill>
                <a:latin typeface="Arial" panose="020B0604020202020204" pitchFamily="34" charset="0"/>
              </a:rPr>
              <a:t>Xyvely</a:t>
            </a:r>
            <a:r>
              <a:rPr lang="en-US" altLang="en-US" sz="2500" dirty="0">
                <a:solidFill>
                  <a:schemeClr val="bg2">
                    <a:lumMod val="10000"/>
                  </a:schemeClr>
                </a:solidFill>
                <a:latin typeface="Arial" panose="020B0604020202020204" pitchFamily="34" charset="0"/>
              </a:rPr>
              <a:t> Cloud (</a:t>
            </a:r>
            <a:r>
              <a:rPr lang="en-US" altLang="en-US" sz="2500" dirty="0" err="1">
                <a:solidFill>
                  <a:schemeClr val="bg2">
                    <a:lumMod val="10000"/>
                  </a:schemeClr>
                </a:solidFill>
                <a:highlight>
                  <a:srgbClr val="FFFF00"/>
                </a:highlight>
                <a:latin typeface="Arial" panose="020B0604020202020204" pitchFamily="34" charset="0"/>
              </a:rPr>
              <a:t>ngưng</a:t>
            </a:r>
            <a:r>
              <a:rPr lang="en-US" altLang="en-US" sz="2500" dirty="0">
                <a:solidFill>
                  <a:schemeClr val="bg2">
                    <a:lumMod val="10000"/>
                  </a:schemeClr>
                </a:solidFill>
                <a:highlight>
                  <a:srgbClr val="FFFF00"/>
                </a:highlight>
                <a:latin typeface="Arial" panose="020B0604020202020204" pitchFamily="34" charset="0"/>
              </a:rPr>
              <a:t> </a:t>
            </a:r>
            <a:r>
              <a:rPr lang="en-US" altLang="en-US" sz="2500" dirty="0" err="1">
                <a:solidFill>
                  <a:schemeClr val="bg2">
                    <a:lumMod val="10000"/>
                  </a:schemeClr>
                </a:solidFill>
                <a:highlight>
                  <a:srgbClr val="FFFF00"/>
                </a:highlight>
                <a:latin typeface="Arial" panose="020B0604020202020204" pitchFamily="34" charset="0"/>
              </a:rPr>
              <a:t>hoạt</a:t>
            </a:r>
            <a:r>
              <a:rPr lang="en-US" altLang="en-US" sz="2500" dirty="0">
                <a:solidFill>
                  <a:schemeClr val="bg2">
                    <a:lumMod val="10000"/>
                  </a:schemeClr>
                </a:solidFill>
                <a:highlight>
                  <a:srgbClr val="FFFF00"/>
                </a:highlight>
                <a:latin typeface="Arial" panose="020B0604020202020204" pitchFamily="34" charset="0"/>
              </a:rPr>
              <a:t> </a:t>
            </a:r>
            <a:r>
              <a:rPr lang="en-US" altLang="en-US" sz="2500" dirty="0" err="1">
                <a:solidFill>
                  <a:schemeClr val="bg2">
                    <a:lumMod val="10000"/>
                  </a:schemeClr>
                </a:solidFill>
                <a:highlight>
                  <a:srgbClr val="FFFF00"/>
                </a:highlight>
                <a:latin typeface="Arial" panose="020B0604020202020204" pitchFamily="34" charset="0"/>
              </a:rPr>
              <a:t>động</a:t>
            </a:r>
            <a:r>
              <a:rPr lang="en-US" altLang="en-US" sz="2500" dirty="0">
                <a:solidFill>
                  <a:schemeClr val="bg2">
                    <a:lumMod val="10000"/>
                  </a:schemeClr>
                </a:solidFill>
                <a:latin typeface="Arial" panose="020B0604020202020204" pitchFamily="34" charset="0"/>
              </a:rPr>
              <a:t>)</a:t>
            </a:r>
          </a:p>
          <a:p>
            <a:pPr marL="354012" lvl="1" eaLnBrk="1" hangingPunct="1">
              <a:defRPr/>
            </a:pPr>
            <a:r>
              <a:rPr lang="en-US" altLang="en-US" sz="2500" dirty="0">
                <a:solidFill>
                  <a:schemeClr val="bg2">
                    <a:lumMod val="10000"/>
                  </a:schemeClr>
                </a:solidFill>
                <a:latin typeface="Arial" panose="020B0604020202020204" pitchFamily="34" charset="0"/>
              </a:rPr>
              <a:t> - Amazon Web Service</a:t>
            </a:r>
          </a:p>
          <a:p>
            <a:pPr marL="354012" lvl="1" eaLnBrk="1" hangingPunct="1">
              <a:defRPr/>
            </a:pPr>
            <a:r>
              <a:rPr lang="en-US" altLang="en-US" sz="2500" dirty="0">
                <a:solidFill>
                  <a:schemeClr val="bg2">
                    <a:lumMod val="10000"/>
                  </a:schemeClr>
                </a:solidFill>
                <a:latin typeface="Arial" panose="020B0604020202020204" pitchFamily="34" charset="0"/>
              </a:rPr>
              <a:t> - </a:t>
            </a:r>
            <a:r>
              <a:rPr lang="en-US" altLang="en-US" sz="2500" dirty="0" err="1">
                <a:solidFill>
                  <a:schemeClr val="bg2">
                    <a:lumMod val="10000"/>
                  </a:schemeClr>
                </a:solidFill>
                <a:latin typeface="Arial" panose="020B0604020202020204" pitchFamily="34" charset="0"/>
              </a:rPr>
              <a:t>SkyNet</a:t>
            </a:r>
            <a:r>
              <a:rPr lang="en-US" altLang="en-US" sz="2500" dirty="0">
                <a:solidFill>
                  <a:schemeClr val="bg2">
                    <a:lumMod val="10000"/>
                  </a:schemeClr>
                </a:solidFill>
                <a:latin typeface="Arial" panose="020B0604020202020204" pitchFamily="34" charset="0"/>
              </a:rPr>
              <a:t> IoT</a:t>
            </a:r>
          </a:p>
          <a:p>
            <a:pPr marL="354012" lvl="1" eaLnBrk="1" hangingPunct="1">
              <a:defRPr/>
            </a:pP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4000" dirty="0" err="1">
                <a:solidFill>
                  <a:srgbClr val="FF0000"/>
                </a:solidFill>
                <a:latin typeface="Arial" panose="020B0604020202020204" pitchFamily="34" charset="0"/>
              </a:rPr>
              <a:t>Lưu</a:t>
            </a:r>
            <a:r>
              <a:rPr lang="en-US" altLang="en-US" sz="4000" dirty="0">
                <a:solidFill>
                  <a:srgbClr val="FF0000"/>
                </a:solidFill>
                <a:latin typeface="Arial" panose="020B0604020202020204" pitchFamily="34" charset="0"/>
              </a:rPr>
              <a:t> ý</a:t>
            </a:r>
            <a:r>
              <a:rPr lang="en-US" altLang="en-US" sz="2500" dirty="0">
                <a:solidFill>
                  <a:srgbClr val="FF0000"/>
                </a:solidFill>
                <a:latin typeface="Arial" panose="020B0604020202020204" pitchFamily="34" charset="0"/>
              </a:rPr>
              <a:t>: </a:t>
            </a:r>
            <a:r>
              <a:rPr lang="en-US" altLang="en-US" sz="2500" dirty="0" err="1">
                <a:solidFill>
                  <a:srgbClr val="FF0000"/>
                </a:solidFill>
                <a:latin typeface="Arial" panose="020B0604020202020204" pitchFamily="34" charset="0"/>
              </a:rPr>
              <a:t>Tiếp</a:t>
            </a:r>
            <a:r>
              <a:rPr lang="en-US" altLang="en-US" sz="2500" dirty="0">
                <a:solidFill>
                  <a:srgbClr val="FF0000"/>
                </a:solidFill>
                <a:latin typeface="Arial" panose="020B0604020202020204" pitchFamily="34" charset="0"/>
              </a:rPr>
              <a:t> </a:t>
            </a:r>
            <a:r>
              <a:rPr lang="en-US" altLang="en-US" sz="2500" dirty="0" err="1">
                <a:solidFill>
                  <a:srgbClr val="FF0000"/>
                </a:solidFill>
                <a:latin typeface="Arial" panose="020B0604020202020204" pitchFamily="34" charset="0"/>
              </a:rPr>
              <a:t>theo</a:t>
            </a:r>
            <a:r>
              <a:rPr lang="en-US" altLang="en-US" sz="2500" dirty="0">
                <a:solidFill>
                  <a:srgbClr val="FF0000"/>
                </a:solidFill>
                <a:latin typeface="Arial" panose="020B0604020202020204" pitchFamily="34" charset="0"/>
              </a:rPr>
              <a:t> slide </a:t>
            </a:r>
            <a:r>
              <a:rPr lang="en-US" altLang="en-US" sz="2500" dirty="0" err="1">
                <a:solidFill>
                  <a:srgbClr val="FF0000"/>
                </a:solidFill>
                <a:latin typeface="Arial" panose="020B0604020202020204" pitchFamily="34" charset="0"/>
              </a:rPr>
              <a:t>phần</a:t>
            </a:r>
            <a:r>
              <a:rPr lang="en-US" altLang="en-US" sz="2500" dirty="0">
                <a:solidFill>
                  <a:srgbClr val="FF0000"/>
                </a:solidFill>
                <a:latin typeface="Arial" panose="020B0604020202020204" pitchFamily="34" charset="0"/>
              </a:rPr>
              <a:t> 2</a:t>
            </a:r>
            <a:endParaRPr lang="en-US" altLang="en-US" sz="4000" dirty="0">
              <a:solidFill>
                <a:srgbClr val="FF0000"/>
              </a:solidFill>
              <a:latin typeface="Arial" panose="020B06040202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4FBE2B-FB43-44DD-D95C-2652B113CF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0190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448</TotalTime>
  <Words>4634</Words>
  <Application>Microsoft Office PowerPoint</Application>
  <PresentationFormat>Widescreen</PresentationFormat>
  <Paragraphs>468</Paragraphs>
  <Slides>97</Slides>
  <Notes>96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Arial</vt:lpstr>
      <vt:lpstr>Calibri</vt:lpstr>
      <vt:lpstr>Calibri Light</vt:lpstr>
      <vt:lpstr>Roboto</vt:lpstr>
      <vt:lpstr>Tahoma</vt:lpstr>
      <vt:lpstr>Times New Roman</vt:lpstr>
      <vt:lpstr>Wingdings</vt:lpstr>
      <vt:lpstr>Office Theme</vt:lpstr>
      <vt:lpstr>Chương 2: Các công nghệ hỗ trợ</vt:lpstr>
      <vt:lpstr>2.1 Các giao thức</vt:lpstr>
      <vt:lpstr>6LowPAN – Giới thiệu</vt:lpstr>
      <vt:lpstr>6LowPAN – Đặc điểm</vt:lpstr>
      <vt:lpstr>6LowPAN – Địa chỉ</vt:lpstr>
      <vt:lpstr>6LowPAN – Gói tin được định dạng</vt:lpstr>
      <vt:lpstr>6LowPAN – Gói tin được định dạng</vt:lpstr>
      <vt:lpstr>6LowPAN – Loại tiêu đề: Tiêu đề địa chỉ lưới</vt:lpstr>
      <vt:lpstr>6LowPAN – tiêu đề (tt)</vt:lpstr>
      <vt:lpstr>6LowPAN – Tiêu đề phân mảnh</vt:lpstr>
      <vt:lpstr>6LowPAN – Định tuyến có chọn lọc</vt:lpstr>
      <vt:lpstr>6LowPAN – Cơ chế Định tuyến</vt:lpstr>
      <vt:lpstr>6LowPAN –Cơ chế định tuyến (tt)</vt:lpstr>
      <vt:lpstr>6LowPAN – Định tuyến</vt:lpstr>
      <vt:lpstr>RFID - radio‐frequency identification Giới thiệu</vt:lpstr>
      <vt:lpstr>Đặc điểm</vt:lpstr>
      <vt:lpstr>Nguyên tắc làm việc</vt:lpstr>
      <vt:lpstr>Nguyên tắc làm việc (tt)</vt:lpstr>
      <vt:lpstr>Ứng dụng</vt:lpstr>
      <vt:lpstr>Các giao thức dữ liệu</vt:lpstr>
      <vt:lpstr>MQTT- Giới thiệu</vt:lpstr>
      <vt:lpstr>Giới thiệu</vt:lpstr>
      <vt:lpstr>Thành phần</vt:lpstr>
      <vt:lpstr>Phương thức</vt:lpstr>
      <vt:lpstr>Sơ đồ giao tiếp</vt:lpstr>
      <vt:lpstr>Communication(liên lạc)</vt:lpstr>
      <vt:lpstr>Communication(liên lạc)</vt:lpstr>
      <vt:lpstr>Chủ đề (Topic)</vt:lpstr>
      <vt:lpstr>Ứng dụng</vt:lpstr>
      <vt:lpstr>Secure MQTT </vt:lpstr>
      <vt:lpstr>CoAP – Constrained Application Protocol</vt:lpstr>
      <vt:lpstr>CoAP – Vị trí</vt:lpstr>
      <vt:lpstr>CoAP – các loại thông điệp</vt:lpstr>
      <vt:lpstr>CoAP – Mô hình Request-Response</vt:lpstr>
      <vt:lpstr>CoAP – Mô hình Request-Response</vt:lpstr>
      <vt:lpstr>CoAP – Mô hình Request-Response</vt:lpstr>
      <vt:lpstr>CoAP – Đặc điểm</vt:lpstr>
      <vt:lpstr>XMPP – Extensible Messaging and Presence Protocol</vt:lpstr>
      <vt:lpstr>XMPP – Điểm nổi bật</vt:lpstr>
      <vt:lpstr>XMPP – Điểm nổi bật</vt:lpstr>
      <vt:lpstr>Công nghệ Core XMPP</vt:lpstr>
      <vt:lpstr>Điểm yếu</vt:lpstr>
      <vt:lpstr>Ứng dụng</vt:lpstr>
      <vt:lpstr>AMQP- Advanced Message Queuing Protocol</vt:lpstr>
      <vt:lpstr>AMQP- Advanced Message Queuing Protocol Giới thiệu</vt:lpstr>
      <vt:lpstr>AMQP- Đặc điểm</vt:lpstr>
      <vt:lpstr>AMQP- Đặc điểm</vt:lpstr>
      <vt:lpstr>AMQP- Đảm bảo gửi tin nhắn</vt:lpstr>
      <vt:lpstr>AMQP- Loại Khung (frame)</vt:lpstr>
      <vt:lpstr>AMQP- Các thành phần</vt:lpstr>
      <vt:lpstr>AMQP- Exchanges (trao đổi)</vt:lpstr>
      <vt:lpstr>AMQP- Đặc điểm</vt:lpstr>
      <vt:lpstr>AMQP- Ứng dụng</vt:lpstr>
      <vt:lpstr>2.2 Mạng cảm biến không dây Giới thiệu</vt:lpstr>
      <vt:lpstr>Phân loại</vt:lpstr>
      <vt:lpstr>Kiến trúc mạng phân lớp (Layered Network Architecture)</vt:lpstr>
      <vt:lpstr>Kiến ​​trúc phân cụm (Clustered Architecture)</vt:lpstr>
      <vt:lpstr>Ứng dụng</vt:lpstr>
      <vt:lpstr>Ứng dụng (tt)</vt:lpstr>
      <vt:lpstr>Ứng dụng (tt)</vt:lpstr>
      <vt:lpstr>Ứng dụng (tt)</vt:lpstr>
      <vt:lpstr>Ứng dụng (tt)</vt:lpstr>
      <vt:lpstr>Ứng dụng (tt)</vt:lpstr>
      <vt:lpstr>Thách thức</vt:lpstr>
      <vt:lpstr>Cài đặt 1 số thuật toán WSN</vt:lpstr>
      <vt:lpstr>2.3 Thiết bị nhúng - ARDUINO</vt:lpstr>
      <vt:lpstr>ARDUINO - Mô tả BOARD </vt:lpstr>
      <vt:lpstr>BOARD ARDUINO</vt:lpstr>
      <vt:lpstr>Mô tả chi tiết</vt:lpstr>
      <vt:lpstr>Mô tả chi tiết (tt)</vt:lpstr>
      <vt:lpstr>Mô tả chi tiết (tt)</vt:lpstr>
      <vt:lpstr>Mô tả chi tiết (tt)</vt:lpstr>
      <vt:lpstr>Mô tả chi tiết (tt)</vt:lpstr>
      <vt:lpstr>ARDUINO – Các loại Board</vt:lpstr>
      <vt:lpstr>ARDUINO – Các loại Board (tt)</vt:lpstr>
      <vt:lpstr>ARDUINO – Các loại Board (tt)</vt:lpstr>
      <vt:lpstr>ARDUINO – Các loại Board (tt)</vt:lpstr>
      <vt:lpstr>ARDUINO – Cài đặt</vt:lpstr>
      <vt:lpstr>ARDUINO – Cài đặt (tt)</vt:lpstr>
      <vt:lpstr>ARDUINO – Cài đặt (tt)</vt:lpstr>
      <vt:lpstr>ARDUINO – Cài đặt (tt)</vt:lpstr>
      <vt:lpstr>ARDUINO – Cài đặt (tt)</vt:lpstr>
      <vt:lpstr>ARDUINO – Cài đặt (tt)</vt:lpstr>
      <vt:lpstr>2.4 Các cảm biến - Định nghĩa</vt:lpstr>
      <vt:lpstr>Bộ chuyển đổi (Transducers)</vt:lpstr>
      <vt:lpstr>Đặc điểm</vt:lpstr>
      <vt:lpstr>Độ phân giải cảm biến</vt:lpstr>
      <vt:lpstr>Các loại cảm biến - Analog Sensors</vt:lpstr>
      <vt:lpstr>Các loại cảm biến - Digital Sensors</vt:lpstr>
      <vt:lpstr>Cảm biến vô hướng- Scalar Sensors</vt:lpstr>
      <vt:lpstr>Cảm biến có hướng-  Vector Sensors</vt:lpstr>
      <vt:lpstr>Các loại cảm biến</vt:lpstr>
      <vt:lpstr>Các loại cảm biến</vt:lpstr>
      <vt:lpstr>Sensorial Deviations - Sai lệch cảm quan</vt:lpstr>
      <vt:lpstr>Hysteresis Error – Lỗi trễ</vt:lpstr>
      <vt:lpstr>2.5 Một số nền tảng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học: IoT và Ứng dụng</dc:title>
  <dc:creator>Minh Linh</dc:creator>
  <cp:lastModifiedBy>MINH LINH</cp:lastModifiedBy>
  <cp:revision>57</cp:revision>
  <dcterms:created xsi:type="dcterms:W3CDTF">2022-07-13T13:13:13Z</dcterms:created>
  <dcterms:modified xsi:type="dcterms:W3CDTF">2024-08-28T23:55:35Z</dcterms:modified>
</cp:coreProperties>
</file>